
<file path=[Content_Types].xml><?xml version="1.0" encoding="utf-8"?>
<Types xmlns="http://schemas.openxmlformats.org/package/2006/content-types">
  <Override PartName="/ppt/slides/slide18.xml" ContentType="application/vnd.openxmlformats-officedocument.presentationml.slide+xml"/>
  <Override PartName="/ppt/notesSlides/notesSlide4.xml" ContentType="application/vnd.openxmlformats-officedocument.presentationml.notes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notesSlides/notesSlide9.xml" ContentType="application/vnd.openxmlformats-officedocument.presentationml.notesSlide+xml"/>
  <Override PartName="/ppt/notesSlides/notesSlide16.xml" ContentType="application/vnd.openxmlformats-officedocument.presentationml.notesSlide+xml"/>
  <Default Extension="rels" ContentType="application/vnd.openxmlformats-package.relationships+xml"/>
  <Override PartName="/ppt/slides/slide10.xml" ContentType="application/vnd.openxmlformats-officedocument.presentationml.slide+xml"/>
  <Override PartName="/ppt/slideLayouts/slideLayout5.xml" ContentType="application/vnd.openxmlformats-officedocument.presentationml.slideLayout+xml"/>
  <Override PartName="/ppt/notesMasters/notesMaster1.xml" ContentType="application/vnd.openxmlformats-officedocument.presentationml.notesMaster+xml"/>
  <Override PartName="/ppt/slides/slide1.xml" ContentType="application/vnd.openxmlformats-officedocument.presentationml.slide+xml"/>
  <Override PartName="/ppt/slides/slide26.xml" ContentType="application/vnd.openxmlformats-officedocument.presentationml.slide+xml"/>
  <Override PartName="/ppt/slides/slide34.xml" ContentType="application/vnd.openxmlformats-officedocument.presentationml.slide+xml"/>
  <Default Extension="jpeg" ContentType="image/jpeg"/>
  <Override PartName="/ppt/theme/theme2.xml" ContentType="application/vnd.openxmlformats-officedocument.theme+xml"/>
  <Override PartName="/ppt/slideLayouts/slideLayout1.xml" ContentType="application/vnd.openxmlformats-officedocument.presentationml.slideLayout+xml"/>
  <Override PartName="/ppt/notesSlides/notesSlide12.xml" ContentType="application/vnd.openxmlformats-officedocument.presentationml.notesSlide+xml"/>
  <Override PartName="/ppt/slides/slide22.xml" ContentType="application/vnd.openxmlformats-officedocument.presentationml.slide+xml"/>
  <Override PartName="/ppt/slides/slide30.xml" ContentType="application/vnd.openxmlformats-officedocument.presentationml.slide+xml"/>
  <Override PartName="/docProps/app.xml" ContentType="application/vnd.openxmlformats-officedocument.extended-properties+xml"/>
  <Default Extension="xml" ContentType="application/xml"/>
  <Override PartName="/ppt/slides/slide19.xml" ContentType="application/vnd.openxmlformats-officedocument.presentationml.slide+xml"/>
  <Override PartName="/ppt/notesSlides/notesSlide5.xml" ContentType="application/vnd.openxmlformats-officedocument.presentationml.notesSlide+xml"/>
  <Override PartName="/ppt/tableStyles.xml" ContentType="application/vnd.openxmlformats-officedocument.presentationml.tableStyles+xml"/>
  <Override PartName="/ppt/slides/slide15.xml" ContentType="application/vnd.openxmlformats-officedocument.presentationml.slide+xml"/>
  <Override PartName="/ppt/notesSlides/notesSlide1.xml" ContentType="application/vnd.openxmlformats-officedocument.presentationml.notesSlide+xml"/>
  <Override PartName="/ppt/notesSlides/notesSlide17.xml" ContentType="application/vnd.openxmlformats-officedocument.presentationml.notes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notesSlides/notesSlide13.xml" ContentType="application/vnd.openxmlformats-officedocument.presentationml.notesSlide+xml"/>
  <Override PartName="/ppt/slides/slide27.xml" ContentType="application/vnd.openxmlformats-officedocument.presentationml.slide+xml"/>
  <Override PartName="/ppt/slides/slide35.xml" ContentType="application/vnd.openxmlformats-officedocument.presentationml.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slides/slide23.xml" ContentType="application/vnd.openxmlformats-officedocument.presentationml.slide+xml"/>
  <Override PartName="/ppt/slides/slide31.xml" ContentType="application/vnd.openxmlformats-officedocument.presentationml.slide+xml"/>
  <Override PartName="/ppt/notesSlides/notesSlide6.xml" ContentType="application/vnd.openxmlformats-officedocument.presentationml.notesSlide+xml"/>
  <Override PartName="/ppt/slides/slide16.xml" ContentType="application/vnd.openxmlformats-officedocument.presentationml.slide+xml"/>
  <Override PartName="/ppt/notesSlides/notesSlide2.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notesSlides/notesSlide14.xml" ContentType="application/vnd.openxmlformats-officedocument.presentationml.notesSlide+xml"/>
  <Override PartName="/ppt/slides/slide3.xml" ContentType="application/vnd.openxmlformats-officedocument.presentationml.slide+xml"/>
  <Override PartName="/ppt/slides/slide28.xml" ContentType="application/vnd.openxmlformats-officedocument.presentationml.slide+xml"/>
  <Override PartName="/ppt/slides/slide36.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32.xml" ContentType="application/vnd.openxmlformats-officedocument.presentationml.slide+xml"/>
  <Override PartName="/ppt/slides/slide20.xml" ContentType="application/vnd.openxmlformats-officedocument.presentationml.slide+xml"/>
  <Override PartName="/ppt/notesSlides/notesSlide7.xml" ContentType="application/vnd.openxmlformats-officedocument.presentationml.notesSlide+xml"/>
  <Override PartName="/ppt/slides/slide17.xml" ContentType="application/vnd.openxmlformats-officedocument.presentationml.slide+xml"/>
  <Override PartName="/ppt/notesSlides/notesSlide3.xml" ContentType="application/vnd.openxmlformats-officedocument.presentationml.notesSlide+xml"/>
  <Override PartName="/ppt/notesSlides/notesSlide10.xml" ContentType="application/vnd.openxmlformats-officedocument.presentationml.notesSlide+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s/slide37.xml" ContentType="application/vnd.openxmlformats-officedocument.presentationml.slide+xml"/>
  <Override PartName="/ppt/slides/slide29.xml" ContentType="application/vnd.openxmlformats-officedocument.presentationml.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slideLayouts/slideLayout4.xml" ContentType="application/vnd.openxmlformats-officedocument.presentationml.slideLayout+xml"/>
  <Override PartName="/ppt/notesSlides/notesSlide15.xml" ContentType="application/vnd.openxmlformats-officedocument.presentationml.notesSlide+xml"/>
  <Override PartName="/ppt/slides/slide25.xml" ContentType="application/vnd.openxmlformats-officedocument.presentationml.slide+xml"/>
  <Override PartName="/ppt/slides/slide33.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39"/>
  </p:notesMasterIdLst>
  <p:sldIdLst>
    <p:sldId id="257" r:id="rId2"/>
    <p:sldId id="259" r:id="rId3"/>
    <p:sldId id="272" r:id="rId4"/>
    <p:sldId id="273" r:id="rId5"/>
    <p:sldId id="276" r:id="rId6"/>
    <p:sldId id="274" r:id="rId7"/>
    <p:sldId id="275" r:id="rId8"/>
    <p:sldId id="277" r:id="rId9"/>
    <p:sldId id="278" r:id="rId10"/>
    <p:sldId id="279" r:id="rId11"/>
    <p:sldId id="295" r:id="rId12"/>
    <p:sldId id="289" r:id="rId13"/>
    <p:sldId id="284" r:id="rId14"/>
    <p:sldId id="280" r:id="rId15"/>
    <p:sldId id="258" r:id="rId16"/>
    <p:sldId id="270" r:id="rId17"/>
    <p:sldId id="261" r:id="rId18"/>
    <p:sldId id="282" r:id="rId19"/>
    <p:sldId id="266" r:id="rId20"/>
    <p:sldId id="287" r:id="rId21"/>
    <p:sldId id="281" r:id="rId22"/>
    <p:sldId id="290" r:id="rId23"/>
    <p:sldId id="291" r:id="rId24"/>
    <p:sldId id="292" r:id="rId25"/>
    <p:sldId id="267" r:id="rId26"/>
    <p:sldId id="268" r:id="rId27"/>
    <p:sldId id="293" r:id="rId28"/>
    <p:sldId id="283" r:id="rId29"/>
    <p:sldId id="296" r:id="rId30"/>
    <p:sldId id="263" r:id="rId31"/>
    <p:sldId id="264" r:id="rId32"/>
    <p:sldId id="265" r:id="rId33"/>
    <p:sldId id="285" r:id="rId34"/>
    <p:sldId id="260" r:id="rId35"/>
    <p:sldId id="288" r:id="rId36"/>
    <p:sldId id="286" r:id="rId37"/>
    <p:sldId id="294" r:id="rId3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72142" autoAdjust="0"/>
  </p:normalViewPr>
  <p:slideViewPr>
    <p:cSldViewPr snapToGrid="0" snapToObjects="1">
      <p:cViewPr>
        <p:scale>
          <a:sx n="100" d="100"/>
          <a:sy n="100" d="100"/>
        </p:scale>
        <p:origin x="-2576" y="-2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notesMaster" Target="notesMasters/notesMaster1.xml"/><Relationship Id="rId40" Type="http://schemas.openxmlformats.org/officeDocument/2006/relationships/printerSettings" Target="printerSettings/printerSettings1.bin"/><Relationship Id="rId41" Type="http://schemas.openxmlformats.org/officeDocument/2006/relationships/presProps" Target="presProps.xml"/><Relationship Id="rId42" Type="http://schemas.openxmlformats.org/officeDocument/2006/relationships/viewProps" Target="viewProps.xml"/><Relationship Id="rId43" Type="http://schemas.openxmlformats.org/officeDocument/2006/relationships/theme" Target="theme/theme1.xml"/><Relationship Id="rId4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7DD466A-43B7-574D-A39D-1EEB07294289}" type="datetimeFigureOut">
              <a:rPr lang="en-US" smtClean="0"/>
              <a:pPr/>
              <a:t>10/25/11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08465D-878E-2641-A7ED-7036E8C2078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Slide Image Placeholder 1"/>
          <p:cNvSpPr>
            <a:spLocks noGrp="1" noRot="1" noChangeAspect="1"/>
          </p:cNvSpPr>
          <p:nvPr>
            <p:ph type="sldImg"/>
          </p:nvPr>
        </p:nvSpPr>
        <p:spPr bwMode="auto">
          <a:noFill/>
          <a:ln>
            <a:solidFill>
              <a:srgbClr val="000000"/>
            </a:solidFill>
            <a:miter lim="800000"/>
            <a:headEnd/>
            <a:tailEnd/>
          </a:ln>
        </p:spPr>
      </p:sp>
      <p:sp>
        <p:nvSpPr>
          <p:cNvPr id="16387" name="Notes Placeholder 2"/>
          <p:cNvSpPr>
            <a:spLocks noGrp="1"/>
          </p:cNvSpPr>
          <p:nvPr>
            <p:ph type="body" idx="1"/>
          </p:nvPr>
        </p:nvSpPr>
        <p:spPr bwMode="auto">
          <a:noFill/>
        </p:spPr>
        <p:txBody>
          <a:bodyPr/>
          <a:lstStyle/>
          <a:p>
            <a:pPr eaLnBrk="1" hangingPunct="1">
              <a:spcBef>
                <a:spcPct val="0"/>
              </a:spcBef>
            </a:pPr>
            <a:endParaRPr lang="en-US" smtClean="0">
              <a:ea typeface="ＭＳ Ｐゴシック" charset="-128"/>
              <a:cs typeface="ＭＳ Ｐゴシック" charset="-128"/>
            </a:endParaRPr>
          </a:p>
        </p:txBody>
      </p:sp>
      <p:sp>
        <p:nvSpPr>
          <p:cNvPr id="16388" name="Slide Number Placeholder 3"/>
          <p:cNvSpPr>
            <a:spLocks noGrp="1"/>
          </p:cNvSpPr>
          <p:nvPr>
            <p:ph type="sldNum" sz="quarter" idx="5"/>
          </p:nvPr>
        </p:nvSpPr>
        <p:spPr bwMode="auto">
          <a:noFill/>
          <a:ln>
            <a:miter lim="800000"/>
            <a:headEnd/>
            <a:tailEnd/>
          </a:ln>
        </p:spPr>
        <p:txBody>
          <a:bodyPr/>
          <a:lstStyle/>
          <a:p>
            <a:fld id="{0014598B-D437-BD4A-B6A9-C8B1A6438314}" type="slidenum">
              <a:rPr lang="en-US" smtClean="0"/>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is an example of how one 7</a:t>
            </a:r>
            <a:r>
              <a:rPr lang="en-US" baseline="30000" dirty="0" smtClean="0"/>
              <a:t>th</a:t>
            </a:r>
            <a:r>
              <a:rPr lang="en-US" baseline="0" dirty="0" smtClean="0"/>
              <a:t> grader demonstrated freedom from the stimulus in response to print.</a:t>
            </a:r>
          </a:p>
          <a:p>
            <a:r>
              <a:rPr lang="en-US" baseline="0" dirty="0" smtClean="0"/>
              <a:t>While another did not in response to video.</a:t>
            </a:r>
            <a:endParaRPr lang="en-US" dirty="0" smtClean="0"/>
          </a:p>
          <a:p>
            <a:endParaRPr lang="en-US" dirty="0"/>
          </a:p>
        </p:txBody>
      </p:sp>
      <p:sp>
        <p:nvSpPr>
          <p:cNvPr id="4" name="Slide Number Placeholder 3"/>
          <p:cNvSpPr>
            <a:spLocks noGrp="1"/>
          </p:cNvSpPr>
          <p:nvPr>
            <p:ph type="sldNum" sz="quarter" idx="10"/>
          </p:nvPr>
        </p:nvSpPr>
        <p:spPr/>
        <p:txBody>
          <a:bodyPr/>
          <a:lstStyle/>
          <a:p>
            <a:fld id="{2608465D-878E-2641-A7ED-7036E8C2078F}" type="slidenum">
              <a:rPr lang="en-US" smtClean="0"/>
              <a:pPr/>
              <a:t>25</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Here is an example of how one 7</a:t>
            </a:r>
            <a:r>
              <a:rPr lang="en-US" sz="1200" kern="1200" baseline="30000" dirty="0" smtClean="0">
                <a:solidFill>
                  <a:schemeClr val="tx1"/>
                </a:solidFill>
                <a:latin typeface="+mn-lt"/>
                <a:ea typeface="+mn-ea"/>
                <a:cs typeface="+mn-cs"/>
              </a:rPr>
              <a:t>th</a:t>
            </a:r>
            <a:r>
              <a:rPr lang="en-US" sz="1200" kern="1200" dirty="0" smtClean="0">
                <a:solidFill>
                  <a:schemeClr val="tx1"/>
                </a:solidFill>
                <a:latin typeface="+mn-lt"/>
                <a:ea typeface="+mn-ea"/>
                <a:cs typeface="+mn-cs"/>
              </a:rPr>
              <a:t> grader demonstrated transformation in response to print.</a:t>
            </a:r>
          </a:p>
          <a:p>
            <a:r>
              <a:rPr lang="en-US" sz="1200" kern="1200" dirty="0" smtClean="0">
                <a:solidFill>
                  <a:schemeClr val="tx1"/>
                </a:solidFill>
                <a:latin typeface="+mn-lt"/>
                <a:ea typeface="+mn-ea"/>
                <a:cs typeface="+mn-cs"/>
              </a:rPr>
              <a:t>While another did not in response to video.</a:t>
            </a:r>
          </a:p>
          <a:p>
            <a:r>
              <a:rPr lang="en-US" sz="1200" kern="1200" dirty="0" smtClean="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2608465D-878E-2641-A7ED-7036E8C2078F}" type="slidenum">
              <a:rPr lang="en-US" smtClean="0"/>
              <a:pPr/>
              <a:t>26</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Part of a sample</a:t>
            </a:r>
            <a:r>
              <a:rPr lang="en-US" baseline="0" dirty="0" smtClean="0"/>
              <a:t> passage, sample question. From a standardized test, the Collegiate Assessment of Academic Proficiency.</a:t>
            </a:r>
            <a:endParaRPr lang="en-US" dirty="0"/>
          </a:p>
        </p:txBody>
      </p:sp>
      <p:sp>
        <p:nvSpPr>
          <p:cNvPr id="4" name="Slide Number Placeholder 3"/>
          <p:cNvSpPr>
            <a:spLocks noGrp="1"/>
          </p:cNvSpPr>
          <p:nvPr>
            <p:ph type="sldNum" sz="quarter" idx="10"/>
          </p:nvPr>
        </p:nvSpPr>
        <p:spPr/>
        <p:txBody>
          <a:bodyPr/>
          <a:lstStyle/>
          <a:p>
            <a:fld id="{2608465D-878E-2641-A7ED-7036E8C2078F}" type="slidenum">
              <a:rPr lang="en-US" smtClean="0"/>
              <a:pPr/>
              <a:t>30</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is the answer</a:t>
            </a:r>
            <a:endParaRPr lang="en-US" dirty="0"/>
          </a:p>
        </p:txBody>
      </p:sp>
      <p:sp>
        <p:nvSpPr>
          <p:cNvPr id="4" name="Slide Number Placeholder 3"/>
          <p:cNvSpPr>
            <a:spLocks noGrp="1"/>
          </p:cNvSpPr>
          <p:nvPr>
            <p:ph type="sldNum" sz="quarter" idx="10"/>
          </p:nvPr>
        </p:nvSpPr>
        <p:spPr/>
        <p:txBody>
          <a:bodyPr/>
          <a:lstStyle/>
          <a:p>
            <a:fld id="{2608465D-878E-2641-A7ED-7036E8C2078F}" type="slidenum">
              <a:rPr lang="en-US" smtClean="0"/>
              <a:pPr/>
              <a:t>31</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endParaRPr lang="en-US" dirty="0" smtClean="0"/>
          </a:p>
          <a:p>
            <a:r>
              <a:rPr lang="en-US" dirty="0" err="1" smtClean="0"/>
              <a:t>Nonassigned</a:t>
            </a:r>
            <a:r>
              <a:rPr lang="en-US" dirty="0" smtClean="0"/>
              <a:t> books</a:t>
            </a:r>
            <a:r>
              <a:rPr lang="en-US" baseline="0" dirty="0" smtClean="0"/>
              <a:t> =</a:t>
            </a:r>
            <a:r>
              <a:rPr lang="en-US" dirty="0" smtClean="0"/>
              <a:t> reading for pleasure</a:t>
            </a:r>
          </a:p>
          <a:p>
            <a:endParaRPr lang="en-US" dirty="0" smtClean="0"/>
          </a:p>
          <a:p>
            <a:r>
              <a:rPr lang="en-US" dirty="0" smtClean="0"/>
              <a:t>Implications</a:t>
            </a:r>
            <a:r>
              <a:rPr lang="en-US" baseline="0" dirty="0" smtClean="0"/>
              <a:t> for society: Political life. Public has gone from critical assessment of issues to external image as we have moved from newspaper to </a:t>
            </a:r>
            <a:r>
              <a:rPr lang="en-US" baseline="0" dirty="0" err="1" smtClean="0"/>
              <a:t>tv</a:t>
            </a:r>
            <a:r>
              <a:rPr lang="en-US" baseline="0" dirty="0" smtClean="0"/>
              <a:t> as major source of political news and analysis. In fact, the kind of analysis presented in newspapers is not found at all on TV.</a:t>
            </a:r>
            <a:endParaRPr lang="en-US" dirty="0"/>
          </a:p>
        </p:txBody>
      </p:sp>
      <p:sp>
        <p:nvSpPr>
          <p:cNvPr id="4" name="Slide Number Placeholder 3"/>
          <p:cNvSpPr>
            <a:spLocks noGrp="1"/>
          </p:cNvSpPr>
          <p:nvPr>
            <p:ph type="sldNum" sz="quarter" idx="10"/>
          </p:nvPr>
        </p:nvSpPr>
        <p:spPr/>
        <p:txBody>
          <a:bodyPr/>
          <a:lstStyle/>
          <a:p>
            <a:fld id="{2608465D-878E-2641-A7ED-7036E8C2078F}" type="slidenum">
              <a:rPr lang="en-US" smtClean="0"/>
              <a:pPr/>
              <a:t>32</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Rectangle 7"/>
          <p:cNvSpPr>
            <a:spLocks noGrp="1"/>
          </p:cNvSpPr>
          <p:nvPr>
            <p:ph type="sldNum" sz="quarter" idx="5"/>
          </p:nvPr>
        </p:nvSpPr>
        <p:spPr>
          <a:noFill/>
        </p:spPr>
        <p:txBody>
          <a:bodyPr/>
          <a:lstStyle/>
          <a:p>
            <a:fld id="{6E7BEC54-EB52-1441-A326-3FEE6CC92888}" type="slidenum">
              <a:rPr lang="en-US"/>
              <a:pPr/>
              <a:t>34</a:t>
            </a:fld>
            <a:endParaRPr lang="en-US"/>
          </a:p>
        </p:txBody>
      </p:sp>
      <p:sp>
        <p:nvSpPr>
          <p:cNvPr id="19459" name="Rectangle 2"/>
          <p:cNvSpPr>
            <a:spLocks noGrp="1" noRot="1" noChangeAspect="1" noChangeArrowheads="1"/>
          </p:cNvSpPr>
          <p:nvPr>
            <p:ph type="sldImg"/>
          </p:nvPr>
        </p:nvSpPr>
        <p:spPr>
          <a:solidFill>
            <a:srgbClr val="FFFFFF"/>
          </a:solidFill>
          <a:ln/>
        </p:spPr>
      </p:sp>
      <p:sp>
        <p:nvSpPr>
          <p:cNvPr id="1946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atin typeface="Gill Sans" charset="0"/>
              <a:ea typeface="ＭＳ Ｐゴシック" charset="-128"/>
              <a:cs typeface="ＭＳ Ｐゴシック"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Now we have social</a:t>
            </a:r>
            <a:r>
              <a:rPr lang="en-US" baseline="0" dirty="0" smtClean="0"/>
              <a:t> networking and email, etc. that continue this trend.</a:t>
            </a:r>
            <a:endParaRPr lang="en-US" dirty="0"/>
          </a:p>
        </p:txBody>
      </p:sp>
      <p:sp>
        <p:nvSpPr>
          <p:cNvPr id="4" name="Slide Number Placeholder 3"/>
          <p:cNvSpPr>
            <a:spLocks noGrp="1"/>
          </p:cNvSpPr>
          <p:nvPr>
            <p:ph type="sldNum" sz="quarter" idx="10"/>
          </p:nvPr>
        </p:nvSpPr>
        <p:spPr/>
        <p:txBody>
          <a:bodyPr/>
          <a:lstStyle/>
          <a:p>
            <a:fld id="{2608465D-878E-2641-A7ED-7036E8C2078F}" type="slidenum">
              <a:rPr lang="en-US" smtClean="0"/>
              <a:pPr/>
              <a:t>35</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Slide Image Placeholder 1"/>
          <p:cNvSpPr>
            <a:spLocks noGrp="1" noRot="1" noChangeAspect="1"/>
          </p:cNvSpPr>
          <p:nvPr>
            <p:ph type="sldImg"/>
          </p:nvPr>
        </p:nvSpPr>
        <p:spPr bwMode="auto">
          <a:noFill/>
          <a:ln>
            <a:solidFill>
              <a:srgbClr val="000000"/>
            </a:solidFill>
            <a:miter lim="800000"/>
            <a:headEnd/>
            <a:tailEnd/>
          </a:ln>
        </p:spPr>
      </p:sp>
      <p:sp>
        <p:nvSpPr>
          <p:cNvPr id="16387" name="Notes Placeholder 2"/>
          <p:cNvSpPr>
            <a:spLocks noGrp="1"/>
          </p:cNvSpPr>
          <p:nvPr>
            <p:ph type="body" idx="1"/>
          </p:nvPr>
        </p:nvSpPr>
        <p:spPr bwMode="auto">
          <a:noFill/>
        </p:spPr>
        <p:txBody>
          <a:bodyPr/>
          <a:lstStyle/>
          <a:p>
            <a:pPr eaLnBrk="1" hangingPunct="1">
              <a:spcBef>
                <a:spcPct val="0"/>
              </a:spcBef>
            </a:pPr>
            <a:endParaRPr lang="en-US" smtClean="0">
              <a:ea typeface="ＭＳ Ｐゴシック" charset="-128"/>
              <a:cs typeface="ＭＳ Ｐゴシック" charset="-128"/>
            </a:endParaRPr>
          </a:p>
        </p:txBody>
      </p:sp>
      <p:sp>
        <p:nvSpPr>
          <p:cNvPr id="16388" name="Slide Number Placeholder 3"/>
          <p:cNvSpPr>
            <a:spLocks noGrp="1"/>
          </p:cNvSpPr>
          <p:nvPr>
            <p:ph type="sldNum" sz="quarter" idx="5"/>
          </p:nvPr>
        </p:nvSpPr>
        <p:spPr bwMode="auto">
          <a:noFill/>
          <a:ln>
            <a:miter lim="800000"/>
            <a:headEnd/>
            <a:tailEnd/>
          </a:ln>
        </p:spPr>
        <p:txBody>
          <a:bodyPr/>
          <a:lstStyle/>
          <a:p>
            <a:fld id="{0014598B-D437-BD4A-B6A9-C8B1A6438314}" type="slidenum">
              <a:rPr lang="en-US" smtClean="0"/>
              <a:pPr/>
              <a:t>37</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r>
              <a:rPr lang="en-US" dirty="0" smtClean="0"/>
              <a:t>Read</a:t>
            </a:r>
            <a:r>
              <a:rPr lang="en-US" baseline="0" dirty="0" smtClean="0"/>
              <a:t> first two lines of slide: </a:t>
            </a:r>
            <a:r>
              <a:rPr lang="en-US" dirty="0" err="1" smtClean="0"/>
              <a:t>fMRI</a:t>
            </a:r>
            <a:r>
              <a:rPr lang="en-US" dirty="0" smtClean="0"/>
              <a:t>: Can see brain response (actually</a:t>
            </a:r>
            <a:r>
              <a:rPr lang="en-US" baseline="0" dirty="0" smtClean="0"/>
              <a:t> image blood flow, which indexes brain activity) during actual activities. MRI without the </a:t>
            </a:r>
            <a:r>
              <a:rPr lang="en-US" baseline="0" dirty="0" err="1" smtClean="0"/>
              <a:t>f</a:t>
            </a:r>
            <a:r>
              <a:rPr lang="en-US" baseline="0" dirty="0" smtClean="0"/>
              <a:t> just looks at brain structure.</a:t>
            </a:r>
            <a:endParaRPr lang="en-US" dirty="0" smtClean="0"/>
          </a:p>
          <a:p>
            <a:r>
              <a:rPr lang="en-US" dirty="0" smtClean="0"/>
              <a:t>Groups.</a:t>
            </a:r>
            <a:r>
              <a:rPr lang="en-US" baseline="0" dirty="0" smtClean="0"/>
              <a:t> Explain each one. L = literate, learned as children in school. B = Brazil. P = Portugal EX = </a:t>
            </a:r>
            <a:r>
              <a:rPr lang="en-US" baseline="0" dirty="0" err="1" smtClean="0"/>
              <a:t>exilliterates</a:t>
            </a:r>
            <a:r>
              <a:rPr lang="en-US" baseline="0" dirty="0" smtClean="0"/>
              <a:t> (prefer adult literates). There was a group from Brazil and a group from Portugal. </a:t>
            </a:r>
          </a:p>
          <a:p>
            <a:r>
              <a:rPr lang="en-US" baseline="0" dirty="0" smtClean="0"/>
              <a:t>This was the order of actual reading competence, as tested in the study. Tests of letter id, word (and nonsense-word) reading, sentence reading</a:t>
            </a:r>
          </a:p>
          <a:p>
            <a:r>
              <a:rPr lang="en-US" baseline="0" dirty="0" smtClean="0"/>
              <a:t>LB2 group were matched to the illiterates in </a:t>
            </a:r>
            <a:r>
              <a:rPr lang="en-US" baseline="0" dirty="0" err="1" smtClean="0"/>
              <a:t>ses</a:t>
            </a:r>
            <a:r>
              <a:rPr lang="en-US" baseline="0" dirty="0" smtClean="0"/>
              <a:t>, but had been to school as children.</a:t>
            </a:r>
            <a:endParaRPr lang="en-US" dirty="0"/>
          </a:p>
        </p:txBody>
      </p:sp>
      <p:sp>
        <p:nvSpPr>
          <p:cNvPr id="4" name="Slide Number Placeholder 3"/>
          <p:cNvSpPr>
            <a:spLocks noGrp="1"/>
          </p:cNvSpPr>
          <p:nvPr>
            <p:ph type="sldNum" sz="quarter" idx="10"/>
          </p:nvPr>
        </p:nvSpPr>
        <p:spPr/>
        <p:txBody>
          <a:bodyPr/>
          <a:lstStyle/>
          <a:p>
            <a:fld id="{2608465D-878E-2641-A7ED-7036E8C2078F}" type="slidenum">
              <a:rPr lang="en-US" smtClean="0"/>
              <a:pPr/>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Explain graph. The vertical axis</a:t>
            </a:r>
            <a:r>
              <a:rPr lang="en-US" baseline="0" dirty="0" smtClean="0"/>
              <a:t> is a scale of rain activation at certain sites in the left frontal cortex. </a:t>
            </a:r>
            <a:r>
              <a:rPr lang="en-US" dirty="0" smtClean="0"/>
              <a:t> Left</a:t>
            </a:r>
            <a:r>
              <a:rPr lang="en-US" baseline="0" dirty="0" smtClean="0"/>
              <a:t> frontal cortex </a:t>
            </a:r>
            <a:r>
              <a:rPr lang="en-US" dirty="0" smtClean="0"/>
              <a:t>does not respond to visual stimuli like moving checkerboards.</a:t>
            </a:r>
            <a:r>
              <a:rPr lang="en-US" baseline="0" dirty="0" smtClean="0"/>
              <a:t> It is activated by spoken language; in other words it is responsible for processing spoken language. If damaged, people have problems with spoken language as in certain kinds of aphasia.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Left frontal cortex </a:t>
            </a:r>
            <a:r>
              <a:rPr lang="en-US" dirty="0" smtClean="0"/>
              <a:t>is a key area for language, especially speech planning or complex speech. No group differences in response to spoken sentences.</a:t>
            </a:r>
            <a:r>
              <a:rPr lang="en-US" baseline="0" dirty="0" smtClean="0"/>
              <a:t> But look at how the groups differ in response to written sentences (the right-hand points). The left frontal cortex of the three childhood literacy groups are the most activated by seeing written sentences (green and blue points). Then the groups who acquired literacy in adulthood (turquoise and red points); finally, with basically no activation, the illiterates.</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So, r</a:t>
            </a:r>
            <a:r>
              <a:rPr lang="en-US" dirty="0" smtClean="0"/>
              <a:t>esults with left frontal cortex</a:t>
            </a:r>
            <a:r>
              <a:rPr lang="en-US" baseline="0" dirty="0" smtClean="0"/>
              <a:t> </a:t>
            </a:r>
            <a:r>
              <a:rPr lang="en-US" dirty="0" smtClean="0"/>
              <a:t>show that higher levels of reading skill recruit and augment activity in speech areas of the brain.</a:t>
            </a:r>
            <a:endParaRPr lang="en-US" dirty="0"/>
          </a:p>
        </p:txBody>
      </p:sp>
      <p:sp>
        <p:nvSpPr>
          <p:cNvPr id="4" name="Slide Number Placeholder 3"/>
          <p:cNvSpPr>
            <a:spLocks noGrp="1"/>
          </p:cNvSpPr>
          <p:nvPr>
            <p:ph type="sldNum" sz="quarter" idx="10"/>
          </p:nvPr>
        </p:nvSpPr>
        <p:spPr/>
        <p:txBody>
          <a:bodyPr/>
          <a:lstStyle/>
          <a:p>
            <a:fld id="{2608465D-878E-2641-A7ED-7036E8C2078F}" type="slidenum">
              <a:rPr lang="en-US" smtClean="0"/>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Explain</a:t>
            </a:r>
            <a:r>
              <a:rPr lang="en-US" baseline="0" dirty="0" smtClean="0"/>
              <a:t> graph. </a:t>
            </a:r>
            <a:r>
              <a:rPr lang="en-US" dirty="0" smtClean="0"/>
              <a:t>The vertical axis</a:t>
            </a:r>
            <a:r>
              <a:rPr lang="en-US" baseline="0" dirty="0" smtClean="0"/>
              <a:t> is a scale of rain activation at certain sites in the occipital cortex (brain region for responding to visual stimuli) For the occipital or visual cortex, the pattern is reversed from the last graph in neural response to checkers and spoken sentences: Checkers activate the occipital region of all groups, but spoken sentences do not. However, written sentences activate the visual cortex the most for childhood literates in both countries. Brazilian </a:t>
            </a:r>
            <a:r>
              <a:rPr lang="en-US" baseline="0" dirty="0" err="1" smtClean="0"/>
              <a:t>exilliterates</a:t>
            </a:r>
            <a:r>
              <a:rPr lang="en-US" baseline="0" dirty="0" smtClean="0"/>
              <a:t> and low SES literates are next. Least activation by written sentences: Illiterates.</a:t>
            </a:r>
          </a:p>
          <a:p>
            <a:endParaRPr lang="en-US" baseline="0" dirty="0" smtClean="0"/>
          </a:p>
          <a:p>
            <a:r>
              <a:rPr lang="en-US" dirty="0" smtClean="0"/>
              <a:t>This graph shows that reading also recruits visual cortex and produces</a:t>
            </a:r>
            <a:r>
              <a:rPr lang="en-US" baseline="0" dirty="0" smtClean="0"/>
              <a:t> more visual response the higher the level of reading skill. The results also suggest a connection to SES because </a:t>
            </a:r>
            <a:r>
              <a:rPr lang="en-US" baseline="0" dirty="0" err="1" smtClean="0"/>
              <a:t>Exillliterates</a:t>
            </a:r>
            <a:r>
              <a:rPr lang="en-US" baseline="0" dirty="0" smtClean="0"/>
              <a:t> in Brazil (turquoise point on right) show more activation than do low SES childhood literates (olive green point on right).</a:t>
            </a:r>
            <a:endParaRPr lang="en-US" dirty="0"/>
          </a:p>
        </p:txBody>
      </p:sp>
      <p:sp>
        <p:nvSpPr>
          <p:cNvPr id="4" name="Slide Number Placeholder 3"/>
          <p:cNvSpPr>
            <a:spLocks noGrp="1"/>
          </p:cNvSpPr>
          <p:nvPr>
            <p:ph type="sldNum" sz="quarter" idx="10"/>
          </p:nvPr>
        </p:nvSpPr>
        <p:spPr/>
        <p:txBody>
          <a:bodyPr/>
          <a:lstStyle/>
          <a:p>
            <a:fld id="{2608465D-878E-2641-A7ED-7036E8C2078F}" type="slidenum">
              <a:rPr lang="en-US" smtClean="0"/>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Explain graph. VWFA: specialized reading area. The vertical axis</a:t>
            </a:r>
            <a:r>
              <a:rPr lang="en-US" baseline="0" dirty="0" smtClean="0"/>
              <a:t> is a scale of rain activation at certain sites in the Visual Word Form Area. </a:t>
            </a:r>
            <a:r>
              <a:rPr lang="en-US" dirty="0" smtClean="0"/>
              <a:t>See that in</a:t>
            </a:r>
            <a:r>
              <a:rPr lang="en-US" baseline="0" dirty="0" smtClean="0"/>
              <a:t> no group does this area respond either to checkerboard pattern or to spoken sentences. In all the literate groups, the VWFA responds to </a:t>
            </a:r>
            <a:r>
              <a:rPr lang="en-US" baseline="0" dirty="0" err="1" smtClean="0"/>
              <a:t>writtten</a:t>
            </a:r>
            <a:r>
              <a:rPr lang="en-US" baseline="0" dirty="0" smtClean="0"/>
              <a:t> sentences to at least some degree. Except the illiterate group (purple dot on the right). Note that the three childhood literacy groups (schooled) show the most response.</a:t>
            </a:r>
            <a:endParaRPr lang="en-US" dirty="0" smtClean="0"/>
          </a:p>
          <a:p>
            <a:r>
              <a:rPr lang="en-US" dirty="0" smtClean="0"/>
              <a:t>This graph shows that reading skill recruits and</a:t>
            </a:r>
            <a:r>
              <a:rPr lang="en-US" baseline="0" dirty="0" smtClean="0"/>
              <a:t> enhances activity in the reading area of the brain (Visual Word Form Area)</a:t>
            </a:r>
            <a:endParaRPr lang="en-US" dirty="0"/>
          </a:p>
        </p:txBody>
      </p:sp>
      <p:sp>
        <p:nvSpPr>
          <p:cNvPr id="4" name="Slide Number Placeholder 3"/>
          <p:cNvSpPr>
            <a:spLocks noGrp="1"/>
          </p:cNvSpPr>
          <p:nvPr>
            <p:ph type="sldNum" sz="quarter" idx="10"/>
          </p:nvPr>
        </p:nvSpPr>
        <p:spPr/>
        <p:txBody>
          <a:bodyPr/>
          <a:lstStyle/>
          <a:p>
            <a:fld id="{2608465D-878E-2641-A7ED-7036E8C2078F}" type="slidenum">
              <a:rPr lang="en-US" smtClean="0"/>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Read slide</a:t>
            </a:r>
          </a:p>
          <a:p>
            <a:r>
              <a:rPr lang="en-US" u="sng" dirty="0" smtClean="0"/>
              <a:t>Grey matter definition</a:t>
            </a:r>
            <a:r>
              <a:rPr lang="en-US" dirty="0" smtClean="0"/>
              <a:t>: Grey matter are</a:t>
            </a:r>
            <a:r>
              <a:rPr lang="en-US" baseline="0" dirty="0" smtClean="0"/>
              <a:t> the cell bodies and their connecting elements responsible for functions like speaking, visual perception, and reading: the anatomical basis for the brain </a:t>
            </a:r>
            <a:r>
              <a:rPr lang="en-US" baseline="0" dirty="0" err="1" smtClean="0"/>
              <a:t>fumctions</a:t>
            </a:r>
            <a:r>
              <a:rPr lang="en-US" baseline="0" dirty="0" smtClean="0"/>
              <a:t> I have been talking about.</a:t>
            </a:r>
            <a:endParaRPr lang="en-US" dirty="0"/>
          </a:p>
        </p:txBody>
      </p:sp>
      <p:sp>
        <p:nvSpPr>
          <p:cNvPr id="4" name="Slide Number Placeholder 3"/>
          <p:cNvSpPr>
            <a:spLocks noGrp="1"/>
          </p:cNvSpPr>
          <p:nvPr>
            <p:ph type="sldNum" sz="quarter" idx="10"/>
          </p:nvPr>
        </p:nvSpPr>
        <p:spPr/>
        <p:txBody>
          <a:bodyPr/>
          <a:lstStyle/>
          <a:p>
            <a:fld id="{2608465D-878E-2641-A7ED-7036E8C2078F}" type="slidenum">
              <a:rPr lang="en-US" smtClean="0"/>
              <a:pPr/>
              <a:t>11</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Answer: top</a:t>
            </a:r>
            <a:r>
              <a:rPr lang="en-US" baseline="0" dirty="0" smtClean="0"/>
              <a:t> row, middle tree.</a:t>
            </a:r>
            <a:endParaRPr lang="en-US" dirty="0" smtClean="0"/>
          </a:p>
          <a:p>
            <a:endParaRPr lang="en-US" dirty="0" smtClean="0"/>
          </a:p>
          <a:p>
            <a:r>
              <a:rPr lang="en-US" dirty="0" smtClean="0"/>
              <a:t>Reflective: operationally defined here as thinking about alternatives.</a:t>
            </a:r>
          </a:p>
          <a:p>
            <a:endParaRPr lang="en-US" dirty="0" smtClean="0"/>
          </a:p>
        </p:txBody>
      </p:sp>
      <p:sp>
        <p:nvSpPr>
          <p:cNvPr id="4" name="Slide Number Placeholder 3"/>
          <p:cNvSpPr>
            <a:spLocks noGrp="1"/>
          </p:cNvSpPr>
          <p:nvPr>
            <p:ph type="sldNum" sz="quarter" idx="10"/>
          </p:nvPr>
        </p:nvSpPr>
        <p:spPr/>
        <p:txBody>
          <a:bodyPr/>
          <a:lstStyle/>
          <a:p>
            <a:fld id="{2608465D-878E-2641-A7ED-7036E8C2078F}" type="slidenum">
              <a:rPr lang="en-US" smtClean="0"/>
              <a:pPr/>
              <a:t>17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 important part of the book is made up </a:t>
            </a:r>
            <a:r>
              <a:rPr lang="en-US" dirty="0" err="1" smtClean="0"/>
              <a:t>f</a:t>
            </a:r>
            <a:r>
              <a:rPr lang="en-US" dirty="0" smtClean="0"/>
              <a:t> the thoughts of the main character Chance.</a:t>
            </a:r>
            <a:r>
              <a:rPr lang="en-US" baseline="0" dirty="0" smtClean="0"/>
              <a:t> The film version uses the TV screen to show what Chance is watching, but is unable to portray the subtleties of what he is thinking. Film is forced to portray internal thought through external action. </a:t>
            </a:r>
          </a:p>
          <a:p>
            <a:endParaRPr lang="en-US" baseline="0" dirty="0" smtClean="0"/>
          </a:p>
          <a:p>
            <a:r>
              <a:rPr lang="en-US" baseline="0" dirty="0" smtClean="0"/>
              <a:t>Implications: Books are unique in providing role models of internal thought. This may be one way in which they foster reflective thought. Another reason is that the book is not a real-time medium. It does not pace you or rush you. Unlike </a:t>
            </a:r>
            <a:r>
              <a:rPr lang="en-US" baseline="0" dirty="0" err="1" smtClean="0"/>
              <a:t>tv</a:t>
            </a:r>
            <a:r>
              <a:rPr lang="en-US" baseline="0" dirty="0" smtClean="0"/>
              <a:t> or video games, you can go at your own pace.</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What other</a:t>
            </a:r>
            <a:r>
              <a:rPr lang="en-US" baseline="0" dirty="0" smtClean="0"/>
              <a:t> cognitive effects and what about other age groups?</a:t>
            </a:r>
            <a:endParaRPr lang="en-US" dirty="0" smtClean="0"/>
          </a:p>
          <a:p>
            <a:endParaRPr lang="en-US" dirty="0"/>
          </a:p>
        </p:txBody>
      </p:sp>
      <p:sp>
        <p:nvSpPr>
          <p:cNvPr id="4" name="Slide Number Placeholder 3"/>
          <p:cNvSpPr>
            <a:spLocks noGrp="1"/>
          </p:cNvSpPr>
          <p:nvPr>
            <p:ph type="sldNum" sz="quarter" idx="10"/>
          </p:nvPr>
        </p:nvSpPr>
        <p:spPr/>
        <p:txBody>
          <a:bodyPr/>
          <a:lstStyle/>
          <a:p>
            <a:fld id="{2608465D-878E-2641-A7ED-7036E8C2078F}" type="slidenum">
              <a:rPr lang="en-US" smtClean="0"/>
              <a:pPr/>
              <a:t>19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After read slide</a:t>
            </a:r>
            <a:r>
              <a:rPr lang="en-US" baseline="0" dirty="0" smtClean="0"/>
              <a:t> (if time): </a:t>
            </a:r>
            <a:r>
              <a:rPr lang="en-US" dirty="0" smtClean="0"/>
              <a:t>Three judges:</a:t>
            </a:r>
            <a:r>
              <a:rPr lang="en-US" baseline="0" dirty="0" smtClean="0"/>
              <a:t> 2/3 had to agree for scoring of either to take place. Strong agreement among the judges</a:t>
            </a:r>
            <a:endParaRPr lang="en-US" dirty="0"/>
          </a:p>
        </p:txBody>
      </p:sp>
      <p:sp>
        <p:nvSpPr>
          <p:cNvPr id="4" name="Slide Number Placeholder 3"/>
          <p:cNvSpPr>
            <a:spLocks noGrp="1"/>
          </p:cNvSpPr>
          <p:nvPr>
            <p:ph type="sldNum" sz="quarter" idx="10"/>
          </p:nvPr>
        </p:nvSpPr>
        <p:spPr/>
        <p:txBody>
          <a:bodyPr/>
          <a:lstStyle/>
          <a:p>
            <a:fld id="{2608465D-878E-2641-A7ED-7036E8C2078F}" type="slidenum">
              <a:rPr lang="en-US" smtClean="0"/>
              <a:pPr/>
              <a:t>23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2EB122-0907-E14E-913E-CB9C68842524}" type="datetimeFigureOut">
              <a:rPr lang="en-US" smtClean="0"/>
              <a:pPr/>
              <a:t>10/25/11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4720FB-FC29-4C44-8433-3837FCA2F49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2EB122-0907-E14E-913E-CB9C68842524}" type="datetimeFigureOut">
              <a:rPr lang="en-US" smtClean="0"/>
              <a:pPr/>
              <a:t>10/25/11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4720FB-FC29-4C44-8433-3837FCA2F49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2EB122-0907-E14E-913E-CB9C68842524}" type="datetimeFigureOut">
              <a:rPr lang="en-US" smtClean="0"/>
              <a:pPr/>
              <a:t>10/25/11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4720FB-FC29-4C44-8433-3837FCA2F49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2EB122-0907-E14E-913E-CB9C68842524}" type="datetimeFigureOut">
              <a:rPr lang="en-US" smtClean="0"/>
              <a:pPr/>
              <a:t>10/25/11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4720FB-FC29-4C44-8433-3837FCA2F49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2EB122-0907-E14E-913E-CB9C68842524}" type="datetimeFigureOut">
              <a:rPr lang="en-US" smtClean="0"/>
              <a:pPr/>
              <a:t>10/25/11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4720FB-FC29-4C44-8433-3837FCA2F49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2EB122-0907-E14E-913E-CB9C68842524}" type="datetimeFigureOut">
              <a:rPr lang="en-US" smtClean="0"/>
              <a:pPr/>
              <a:t>10/25/11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4720FB-FC29-4C44-8433-3837FCA2F49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2EB122-0907-E14E-913E-CB9C68842524}" type="datetimeFigureOut">
              <a:rPr lang="en-US" smtClean="0"/>
              <a:pPr/>
              <a:t>10/25/11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4720FB-FC29-4C44-8433-3837FCA2F49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2EB122-0907-E14E-913E-CB9C68842524}" type="datetimeFigureOut">
              <a:rPr lang="en-US" smtClean="0"/>
              <a:pPr/>
              <a:t>10/25/11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4720FB-FC29-4C44-8433-3837FCA2F49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2EB122-0907-E14E-913E-CB9C68842524}" type="datetimeFigureOut">
              <a:rPr lang="en-US" smtClean="0"/>
              <a:pPr/>
              <a:t>10/25/11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4720FB-FC29-4C44-8433-3837FCA2F49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2EB122-0907-E14E-913E-CB9C68842524}" type="datetimeFigureOut">
              <a:rPr lang="en-US" smtClean="0"/>
              <a:pPr/>
              <a:t>10/25/11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4720FB-FC29-4C44-8433-3837FCA2F49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2EB122-0907-E14E-913E-CB9C68842524}" type="datetimeFigureOut">
              <a:rPr lang="en-US" smtClean="0"/>
              <a:pPr/>
              <a:t>10/25/11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4720FB-FC29-4C44-8433-3837FCA2F49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2EB122-0907-E14E-913E-CB9C68842524}" type="datetimeFigureOut">
              <a:rPr lang="en-US" smtClean="0"/>
              <a:pPr/>
              <a:t>10/25/11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4720FB-FC29-4C44-8433-3837FCA2F49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2.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Title 1"/>
          <p:cNvSpPr>
            <a:spLocks noGrp="1"/>
          </p:cNvSpPr>
          <p:nvPr>
            <p:ph type="ctrTitle"/>
          </p:nvPr>
        </p:nvSpPr>
        <p:spPr>
          <a:xfrm>
            <a:off x="152400" y="-250825"/>
            <a:ext cx="8991600" cy="1470025"/>
          </a:xfrm>
        </p:spPr>
        <p:txBody>
          <a:bodyPr/>
          <a:lstStyle/>
          <a:p>
            <a:pPr eaLnBrk="1" hangingPunct="1"/>
            <a:r>
              <a:rPr lang="en-US" sz="3600" dirty="0" smtClean="0">
                <a:ea typeface="ＭＳ Ｐゴシック" charset="-128"/>
                <a:cs typeface="ＭＳ Ｐゴシック" charset="-128"/>
              </a:rPr>
              <a:t>How Reading Affects Your Brain &amp; Behavior</a:t>
            </a:r>
          </a:p>
        </p:txBody>
      </p:sp>
      <p:sp>
        <p:nvSpPr>
          <p:cNvPr id="15363" name="Subtitle 2"/>
          <p:cNvSpPr>
            <a:spLocks noGrp="1"/>
          </p:cNvSpPr>
          <p:nvPr>
            <p:ph type="subTitle" idx="1"/>
          </p:nvPr>
        </p:nvSpPr>
        <p:spPr>
          <a:xfrm>
            <a:off x="5257800" y="1057190"/>
            <a:ext cx="4343400" cy="4724399"/>
          </a:xfrm>
        </p:spPr>
        <p:txBody>
          <a:bodyPr/>
          <a:lstStyle/>
          <a:p>
            <a:pPr eaLnBrk="1" hangingPunct="1">
              <a:spcBef>
                <a:spcPts val="0"/>
              </a:spcBef>
            </a:pPr>
            <a:r>
              <a:rPr lang="en-US" sz="2800" dirty="0" smtClean="0">
                <a:solidFill>
                  <a:schemeClr val="tx1"/>
                </a:solidFill>
                <a:ea typeface="ＭＳ Ｐゴシック" charset="-128"/>
                <a:cs typeface="ＭＳ Ｐゴシック" charset="-128"/>
              </a:rPr>
              <a:t>Patricia </a:t>
            </a:r>
          </a:p>
          <a:p>
            <a:pPr eaLnBrk="1" hangingPunct="1">
              <a:spcBef>
                <a:spcPts val="0"/>
              </a:spcBef>
            </a:pPr>
            <a:r>
              <a:rPr lang="en-US" sz="2800" dirty="0" smtClean="0">
                <a:solidFill>
                  <a:schemeClr val="tx1"/>
                </a:solidFill>
                <a:ea typeface="ＭＳ Ｐゴシック" charset="-128"/>
                <a:cs typeface="ＭＳ Ｐゴシック" charset="-128"/>
              </a:rPr>
              <a:t>Greenfield</a:t>
            </a:r>
          </a:p>
          <a:p>
            <a:pPr eaLnBrk="1" hangingPunct="1"/>
            <a:r>
              <a:rPr lang="en-US" sz="1800" dirty="0" smtClean="0">
                <a:solidFill>
                  <a:schemeClr val="tx1"/>
                </a:solidFill>
                <a:ea typeface="ＭＳ Ｐゴシック" charset="-128"/>
                <a:cs typeface="ＭＳ Ｐゴシック" charset="-128"/>
              </a:rPr>
              <a:t>Dept of Psychology, UCLA</a:t>
            </a:r>
          </a:p>
          <a:p>
            <a:pPr eaLnBrk="1" hangingPunct="1"/>
            <a:r>
              <a:rPr lang="en-US" sz="1800" dirty="0" smtClean="0">
                <a:solidFill>
                  <a:schemeClr val="tx1"/>
                </a:solidFill>
                <a:ea typeface="ＭＳ Ｐゴシック" charset="-128"/>
                <a:cs typeface="ＭＳ Ｐゴシック" charset="-128"/>
              </a:rPr>
              <a:t>Children’s Digital Media Center</a:t>
            </a:r>
          </a:p>
          <a:p>
            <a:pPr eaLnBrk="1" hangingPunct="1"/>
            <a:r>
              <a:rPr lang="en-US" sz="1800" dirty="0" smtClean="0">
                <a:solidFill>
                  <a:schemeClr val="tx1"/>
                </a:solidFill>
                <a:ea typeface="ＭＳ Ｐゴシック" charset="-128"/>
                <a:cs typeface="ＭＳ Ｐゴシック" charset="-128"/>
              </a:rPr>
              <a:t>@Los Angeles</a:t>
            </a:r>
          </a:p>
        </p:txBody>
      </p:sp>
      <p:sp>
        <p:nvSpPr>
          <p:cNvPr id="15365" name="TextBox 4"/>
          <p:cNvSpPr txBox="1">
            <a:spLocks noChangeArrowheads="1"/>
          </p:cNvSpPr>
          <p:nvPr/>
        </p:nvSpPr>
        <p:spPr bwMode="auto">
          <a:xfrm>
            <a:off x="25400" y="5713413"/>
            <a:ext cx="2389070" cy="369332"/>
          </a:xfrm>
          <a:prstGeom prst="rect">
            <a:avLst/>
          </a:prstGeom>
          <a:noFill/>
          <a:ln w="9525">
            <a:noFill/>
            <a:miter lim="800000"/>
            <a:headEnd/>
            <a:tailEnd/>
          </a:ln>
        </p:spPr>
        <p:txBody>
          <a:bodyPr wrap="none">
            <a:prstTxWarp prst="textNoShape">
              <a:avLst/>
            </a:prstTxWarp>
            <a:spAutoFit/>
          </a:bodyPr>
          <a:lstStyle/>
          <a:p>
            <a:r>
              <a:rPr lang="en-US" dirty="0">
                <a:latin typeface="Calibri" charset="0"/>
              </a:rPr>
              <a:t>Goldie </a:t>
            </a:r>
            <a:r>
              <a:rPr lang="en-US" dirty="0" err="1">
                <a:latin typeface="Calibri" charset="0"/>
              </a:rPr>
              <a:t>Salimkhan</a:t>
            </a:r>
            <a:r>
              <a:rPr lang="en-US" dirty="0">
                <a:latin typeface="Calibri" charset="0"/>
              </a:rPr>
              <a:t>, </a:t>
            </a:r>
            <a:r>
              <a:rPr lang="en-US" dirty="0" smtClean="0">
                <a:latin typeface="Calibri" charset="0"/>
              </a:rPr>
              <a:t>2011</a:t>
            </a:r>
            <a:endParaRPr lang="en-US" dirty="0">
              <a:latin typeface="Calibri" charset="0"/>
            </a:endParaRPr>
          </a:p>
        </p:txBody>
      </p:sp>
      <p:pic>
        <p:nvPicPr>
          <p:cNvPr id="15366" name="Picture 5" descr="droppedImage.jpg"/>
          <p:cNvPicPr>
            <a:picLocks noChangeAspect="1"/>
          </p:cNvPicPr>
          <p:nvPr/>
        </p:nvPicPr>
        <p:blipFill>
          <a:blip r:embed="rId3"/>
          <a:srcRect/>
          <a:stretch>
            <a:fillRect/>
          </a:stretch>
        </p:blipFill>
        <p:spPr bwMode="auto">
          <a:xfrm>
            <a:off x="5943600" y="3124200"/>
            <a:ext cx="3078163" cy="2590800"/>
          </a:xfrm>
          <a:prstGeom prst="rect">
            <a:avLst/>
          </a:prstGeom>
          <a:noFill/>
          <a:ln w="9525">
            <a:noFill/>
            <a:miter lim="800000"/>
            <a:headEnd/>
            <a:tailEnd/>
          </a:ln>
        </p:spPr>
      </p:pic>
      <p:sp>
        <p:nvSpPr>
          <p:cNvPr id="15367" name="TextBox 6"/>
          <p:cNvSpPr txBox="1">
            <a:spLocks noChangeArrowheads="1"/>
          </p:cNvSpPr>
          <p:nvPr/>
        </p:nvSpPr>
        <p:spPr bwMode="auto">
          <a:xfrm>
            <a:off x="6262126" y="5996115"/>
            <a:ext cx="2393015" cy="646331"/>
          </a:xfrm>
          <a:prstGeom prst="rect">
            <a:avLst/>
          </a:prstGeom>
          <a:noFill/>
          <a:ln w="9525">
            <a:noFill/>
            <a:miter lim="800000"/>
            <a:headEnd/>
            <a:tailEnd/>
          </a:ln>
        </p:spPr>
        <p:txBody>
          <a:bodyPr wrap="none">
            <a:prstTxWarp prst="textNoShape">
              <a:avLst/>
            </a:prstTxWarp>
            <a:spAutoFit/>
          </a:bodyPr>
          <a:lstStyle/>
          <a:p>
            <a:r>
              <a:rPr lang="en-US" dirty="0" smtClean="0">
                <a:latin typeface="Calibri" charset="0"/>
              </a:rPr>
              <a:t>Scanners, San Francisco</a:t>
            </a:r>
          </a:p>
          <a:p>
            <a:r>
              <a:rPr lang="en-US" dirty="0" smtClean="0">
                <a:latin typeface="Calibri" charset="0"/>
              </a:rPr>
              <a:t>October 23, 2011</a:t>
            </a:r>
            <a:endParaRPr lang="en-US" dirty="0">
              <a:latin typeface="Calibri" charset="0"/>
            </a:endParaRPr>
          </a:p>
        </p:txBody>
      </p:sp>
      <p:pic>
        <p:nvPicPr>
          <p:cNvPr id="9" name="Picture 8" descr="pat1-1.jpg"/>
          <p:cNvPicPr>
            <a:picLocks noChangeAspect="1"/>
          </p:cNvPicPr>
          <p:nvPr/>
        </p:nvPicPr>
        <p:blipFill>
          <a:blip r:embed="rId4"/>
          <a:stretch>
            <a:fillRect/>
          </a:stretch>
        </p:blipFill>
        <p:spPr>
          <a:xfrm>
            <a:off x="171608" y="1143000"/>
            <a:ext cx="5697398" cy="4546599"/>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338"/>
            <a:ext cx="8229600" cy="1143000"/>
          </a:xfrm>
        </p:spPr>
        <p:txBody>
          <a:bodyPr>
            <a:normAutofit fontScale="90000"/>
          </a:bodyPr>
          <a:lstStyle/>
          <a:p>
            <a:r>
              <a:rPr lang="en-US" sz="3200" dirty="0" smtClean="0"/>
              <a:t>Summary of Findings on Effects of Reading on Brain Function </a:t>
            </a:r>
            <a:br>
              <a:rPr lang="en-US" sz="3200" dirty="0" smtClean="0"/>
            </a:br>
            <a:r>
              <a:rPr lang="en-US" sz="2400" dirty="0" smtClean="0"/>
              <a:t>(</a:t>
            </a:r>
            <a:r>
              <a:rPr lang="en-US" sz="2400" dirty="0" err="1" smtClean="0"/>
              <a:t>Dehaene</a:t>
            </a:r>
            <a:r>
              <a:rPr lang="en-US" sz="2400" dirty="0" smtClean="0"/>
              <a:t> et al., 2010, </a:t>
            </a:r>
            <a:r>
              <a:rPr lang="en-US" sz="2400" i="1" dirty="0" smtClean="0"/>
              <a:t>Nature</a:t>
            </a:r>
            <a:r>
              <a:rPr lang="en-US" sz="2400" dirty="0" smtClean="0"/>
              <a:t>)</a:t>
            </a:r>
            <a:endParaRPr lang="en-US" sz="2400" dirty="0"/>
          </a:p>
        </p:txBody>
      </p:sp>
      <p:sp>
        <p:nvSpPr>
          <p:cNvPr id="3" name="Content Placeholder 2"/>
          <p:cNvSpPr>
            <a:spLocks noGrp="1"/>
          </p:cNvSpPr>
          <p:nvPr>
            <p:ph idx="1"/>
          </p:nvPr>
        </p:nvSpPr>
        <p:spPr>
          <a:xfrm>
            <a:off x="457200" y="1176338"/>
            <a:ext cx="8445500" cy="5465762"/>
          </a:xfrm>
        </p:spPr>
        <p:txBody>
          <a:bodyPr>
            <a:normAutofit fontScale="55000" lnSpcReduction="20000"/>
          </a:bodyPr>
          <a:lstStyle/>
          <a:p>
            <a:r>
              <a:rPr lang="en-US" sz="4364" dirty="0" smtClean="0"/>
              <a:t>Results with left frontal cortex, which is a key area for language, especially speech planning or complex speech, show that reading recruits and augments activity in speech areas of the brain.</a:t>
            </a:r>
          </a:p>
          <a:p>
            <a:r>
              <a:rPr lang="en-US" sz="4364" dirty="0" smtClean="0"/>
              <a:t>Results with the occipital cortex, which is specialized for visual stimuli, show that reading also recruits visual cortex and produces more visual response the higher the level of reading skill. </a:t>
            </a:r>
          </a:p>
          <a:p>
            <a:r>
              <a:rPr lang="en-US" sz="4364" dirty="0" smtClean="0"/>
              <a:t>Results with the Visual Word Form Area (VWFA) show that reading skill enhances activity in the reading area of the brain, competing successfully with its face processing function to reduce the </a:t>
            </a:r>
            <a:r>
              <a:rPr lang="en-US" sz="4364" dirty="0" err="1" smtClean="0"/>
              <a:t>VWFA’s</a:t>
            </a:r>
            <a:r>
              <a:rPr lang="en-US" sz="4364" dirty="0" smtClean="0"/>
              <a:t> neural response to faces.</a:t>
            </a:r>
          </a:p>
          <a:p>
            <a:r>
              <a:rPr lang="en-US" sz="4364" dirty="0" smtClean="0"/>
              <a:t>However, other brain areas increase their response to faces with increasing levels of reading skill.</a:t>
            </a:r>
          </a:p>
          <a:p>
            <a:r>
              <a:rPr lang="en-US" sz="4364" dirty="0" smtClean="0"/>
              <a:t>Hence it remains to be seen from future research whether reading has an overall negative effect on the response to human faces.</a:t>
            </a:r>
          </a:p>
          <a:p>
            <a:endParaRPr lang="en-US" dirty="0" smtClean="0"/>
          </a:p>
          <a:p>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Effects of reading on brain anatomy</a:t>
            </a:r>
            <a:br>
              <a:rPr lang="en-US" dirty="0" smtClean="0"/>
            </a:br>
            <a:r>
              <a:rPr lang="en-US" sz="2400" dirty="0" smtClean="0"/>
              <a:t>(</a:t>
            </a:r>
            <a:r>
              <a:rPr lang="en-US" sz="2400" dirty="0" err="1" smtClean="0"/>
              <a:t>Carreiras</a:t>
            </a:r>
            <a:r>
              <a:rPr lang="en-US" sz="2400" dirty="0" smtClean="0"/>
              <a:t> et al., 2009)</a:t>
            </a:r>
            <a:endParaRPr lang="en-US" dirty="0"/>
          </a:p>
        </p:txBody>
      </p:sp>
      <p:sp>
        <p:nvSpPr>
          <p:cNvPr id="3" name="Content Placeholder 2"/>
          <p:cNvSpPr>
            <a:spLocks noGrp="1"/>
          </p:cNvSpPr>
          <p:nvPr>
            <p:ph idx="1"/>
          </p:nvPr>
        </p:nvSpPr>
        <p:spPr/>
        <p:txBody>
          <a:bodyPr>
            <a:normAutofit lnSpcReduction="10000"/>
          </a:bodyPr>
          <a:lstStyle/>
          <a:p>
            <a:r>
              <a:rPr lang="en-US" dirty="0" smtClean="0"/>
              <a:t>A study comparing late-literates with matched set of illiterates in Colombia</a:t>
            </a:r>
          </a:p>
          <a:p>
            <a:pPr lvl="1"/>
            <a:r>
              <a:rPr lang="en-US" dirty="0" smtClean="0"/>
              <a:t>Guerillas reintegrating into Colombian society</a:t>
            </a:r>
          </a:p>
          <a:p>
            <a:pPr lvl="1"/>
            <a:r>
              <a:rPr lang="en-US" dirty="0" smtClean="0"/>
              <a:t>First opportunity to learn to read in their late 20s</a:t>
            </a:r>
          </a:p>
          <a:p>
            <a:pPr lvl="1"/>
            <a:r>
              <a:rPr lang="en-US" dirty="0" smtClean="0"/>
              <a:t>Another natural experiment</a:t>
            </a:r>
          </a:p>
          <a:p>
            <a:r>
              <a:rPr lang="en-US" dirty="0" smtClean="0"/>
              <a:t>MRI scans</a:t>
            </a:r>
          </a:p>
          <a:p>
            <a:r>
              <a:rPr lang="en-US" dirty="0" smtClean="0"/>
              <a:t>Findings: late-literates had more grey matter in five brain regions activated in </a:t>
            </a:r>
            <a:r>
              <a:rPr lang="en-US" dirty="0" err="1" smtClean="0"/>
              <a:t>fMRI</a:t>
            </a:r>
            <a:r>
              <a:rPr lang="en-US" dirty="0" smtClean="0"/>
              <a:t> studies of reading</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4962"/>
            <a:ext cx="8229600" cy="1143000"/>
          </a:xfrm>
        </p:spPr>
        <p:txBody>
          <a:bodyPr>
            <a:normAutofit/>
          </a:bodyPr>
          <a:lstStyle/>
          <a:p>
            <a:r>
              <a:rPr lang="en-US" sz="3600" dirty="0" smtClean="0"/>
              <a:t>Implications</a:t>
            </a:r>
            <a:endParaRPr lang="en-US" sz="3600" dirty="0"/>
          </a:p>
        </p:txBody>
      </p:sp>
      <p:sp>
        <p:nvSpPr>
          <p:cNvPr id="3" name="Content Placeholder 2"/>
          <p:cNvSpPr>
            <a:spLocks noGrp="1"/>
          </p:cNvSpPr>
          <p:nvPr>
            <p:ph idx="1"/>
          </p:nvPr>
        </p:nvSpPr>
        <p:spPr>
          <a:xfrm>
            <a:off x="0" y="731838"/>
            <a:ext cx="9144000" cy="5338762"/>
          </a:xfrm>
        </p:spPr>
        <p:txBody>
          <a:bodyPr>
            <a:noAutofit/>
          </a:bodyPr>
          <a:lstStyle/>
          <a:p>
            <a:r>
              <a:rPr lang="en-US" sz="2400" dirty="0" smtClean="0"/>
              <a:t>Reading sculpts human brain function</a:t>
            </a:r>
          </a:p>
          <a:p>
            <a:r>
              <a:rPr lang="en-US" sz="2400" dirty="0" smtClean="0"/>
              <a:t>But so does every experience</a:t>
            </a:r>
          </a:p>
          <a:p>
            <a:r>
              <a:rPr lang="en-US" sz="2400" dirty="0" smtClean="0"/>
              <a:t>Another way of putting this: Our brains adapt to new behavioral functions through learning processes – this is the hallmark of the human species.</a:t>
            </a:r>
          </a:p>
          <a:p>
            <a:r>
              <a:rPr lang="en-US" sz="2400" dirty="0" smtClean="0"/>
              <a:t>These learning processes  - including learning to read – leave traces in brain anatomy, which supports brain function.</a:t>
            </a:r>
          </a:p>
          <a:p>
            <a:r>
              <a:rPr lang="en-US" sz="2400" dirty="0" smtClean="0"/>
              <a:t>The real question about functional changes brought about by reading is whether there is a cost to other functions – particularly the important social function of responding to the human face. </a:t>
            </a:r>
          </a:p>
          <a:p>
            <a:r>
              <a:rPr lang="en-US" sz="2400" dirty="0" smtClean="0"/>
              <a:t>Because reading also leads to enhancement of function in other neural areas in response to faces, i.e., brain differentiation, the answer to this question remains for future research.</a:t>
            </a:r>
          </a:p>
          <a:p>
            <a:r>
              <a:rPr lang="en-US" sz="2400" dirty="0" smtClean="0"/>
              <a:t>But there is also a question as to whether increased brain differentiation makes psychological integration more difficult for us.</a:t>
            </a:r>
            <a:endParaRPr lang="en-US" sz="2400" dirty="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Effects of reading on behavior</a:t>
            </a:r>
            <a:endParaRPr lang="en-US" dirty="0"/>
          </a:p>
        </p:txBody>
      </p:sp>
      <p:sp>
        <p:nvSpPr>
          <p:cNvPr id="3" name="Content Placeholder 2"/>
          <p:cNvSpPr>
            <a:spLocks noGrp="1"/>
          </p:cNvSpPr>
          <p:nvPr>
            <p:ph idx="1"/>
          </p:nvPr>
        </p:nvSpPr>
        <p:spPr/>
        <p:txBody>
          <a:bodyPr/>
          <a:lstStyle/>
          <a:p>
            <a:r>
              <a:rPr lang="en-US" dirty="0" smtClean="0"/>
              <a:t>Cognitive processes</a:t>
            </a:r>
          </a:p>
          <a:p>
            <a:r>
              <a:rPr lang="en-US" dirty="0" smtClean="0"/>
              <a:t>Social behavior</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Effects of reading on behavior</a:t>
            </a:r>
            <a:endParaRPr lang="en-US" dirty="0"/>
          </a:p>
        </p:txBody>
      </p:sp>
      <p:sp>
        <p:nvSpPr>
          <p:cNvPr id="3" name="Content Placeholder 2"/>
          <p:cNvSpPr>
            <a:spLocks noGrp="1"/>
          </p:cNvSpPr>
          <p:nvPr>
            <p:ph idx="1"/>
          </p:nvPr>
        </p:nvSpPr>
        <p:spPr/>
        <p:txBody>
          <a:bodyPr/>
          <a:lstStyle/>
          <a:p>
            <a:r>
              <a:rPr lang="en-US" dirty="0" smtClean="0">
                <a:solidFill>
                  <a:srgbClr val="FF0000"/>
                </a:solidFill>
              </a:rPr>
              <a:t>Cognitive processes</a:t>
            </a:r>
          </a:p>
          <a:p>
            <a:r>
              <a:rPr lang="en-US" dirty="0" smtClean="0"/>
              <a:t>Social behavior</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3518"/>
            <a:ext cx="8229600" cy="1143000"/>
          </a:xfrm>
        </p:spPr>
        <p:txBody>
          <a:bodyPr>
            <a:normAutofit fontScale="90000"/>
          </a:bodyPr>
          <a:lstStyle/>
          <a:p>
            <a:r>
              <a:rPr lang="en-US" dirty="0" smtClean="0"/>
              <a:t>Reading is associated with </a:t>
            </a:r>
            <a:r>
              <a:rPr lang="en-US" dirty="0" smtClean="0">
                <a:solidFill>
                  <a:srgbClr val="FF0000"/>
                </a:solidFill>
              </a:rPr>
              <a:t>reflection.</a:t>
            </a:r>
            <a:br>
              <a:rPr lang="en-US" dirty="0" smtClean="0">
                <a:solidFill>
                  <a:srgbClr val="FF0000"/>
                </a:solidFill>
              </a:rPr>
            </a:br>
            <a:r>
              <a:rPr lang="en-US" dirty="0" smtClean="0"/>
              <a:t>It stimulates </a:t>
            </a:r>
            <a:r>
              <a:rPr lang="en-US" dirty="0" smtClean="0">
                <a:solidFill>
                  <a:srgbClr val="FF0000"/>
                </a:solidFill>
              </a:rPr>
              <a:t>creativity.</a:t>
            </a:r>
            <a:r>
              <a:rPr lang="en-US" dirty="0" smtClean="0"/>
              <a:t/>
            </a:r>
            <a:br>
              <a:rPr lang="en-US" dirty="0" smtClean="0"/>
            </a:br>
            <a:r>
              <a:rPr lang="en-US" dirty="0" smtClean="0"/>
              <a:t>It enhances </a:t>
            </a:r>
            <a:r>
              <a:rPr lang="en-US" dirty="0" smtClean="0">
                <a:solidFill>
                  <a:srgbClr val="FF0000"/>
                </a:solidFill>
              </a:rPr>
              <a:t>critical thinking</a:t>
            </a:r>
            <a:endParaRPr lang="en-US" dirty="0">
              <a:solidFill>
                <a:srgbClr val="FF0000"/>
              </a:solidFill>
            </a:endParaRPr>
          </a:p>
        </p:txBody>
      </p:sp>
      <p:sp>
        <p:nvSpPr>
          <p:cNvPr id="3" name="Content Placeholder 2"/>
          <p:cNvSpPr>
            <a:spLocks noGrp="1"/>
          </p:cNvSpPr>
          <p:nvPr>
            <p:ph idx="1"/>
          </p:nvPr>
        </p:nvSpPr>
        <p:spPr>
          <a:xfrm>
            <a:off x="457200" y="2136840"/>
            <a:ext cx="8229600" cy="4525963"/>
          </a:xfrm>
        </p:spPr>
        <p:txBody>
          <a:bodyPr/>
          <a:lstStyle/>
          <a:p>
            <a:r>
              <a:rPr lang="en-US" dirty="0" smtClean="0"/>
              <a:t>How do we know this?</a:t>
            </a:r>
          </a:p>
          <a:p>
            <a:endParaRPr lang="en-US" dirty="0" smtClean="0"/>
          </a:p>
          <a:p>
            <a:pPr lvl="1"/>
            <a:r>
              <a:rPr lang="en-US" dirty="0" smtClean="0"/>
              <a:t>Study of reflection in first grade students</a:t>
            </a:r>
          </a:p>
          <a:p>
            <a:pPr lvl="1"/>
            <a:r>
              <a:rPr lang="en-US" dirty="0" smtClean="0"/>
              <a:t>Analysis of what happens when a book is made into a film</a:t>
            </a:r>
          </a:p>
          <a:p>
            <a:pPr lvl="1"/>
            <a:r>
              <a:rPr lang="en-US" dirty="0" smtClean="0"/>
              <a:t>Study of creativity in 7</a:t>
            </a:r>
            <a:r>
              <a:rPr lang="en-US" baseline="30000" dirty="0" smtClean="0"/>
              <a:t>th</a:t>
            </a:r>
            <a:r>
              <a:rPr lang="en-US" dirty="0" smtClean="0"/>
              <a:t> graders</a:t>
            </a:r>
          </a:p>
          <a:p>
            <a:pPr lvl="1"/>
            <a:r>
              <a:rPr lang="en-US" dirty="0" smtClean="0"/>
              <a:t>Study of </a:t>
            </a:r>
            <a:r>
              <a:rPr lang="en-US" dirty="0" smtClean="0">
                <a:solidFill>
                  <a:srgbClr val="000000"/>
                </a:solidFill>
              </a:rPr>
              <a:t>critical thinking </a:t>
            </a:r>
            <a:r>
              <a:rPr lang="en-US" dirty="0" smtClean="0"/>
              <a:t>in freshman college students </a:t>
            </a:r>
          </a:p>
          <a:p>
            <a:endParaRPr lang="en-US" dirty="0" smtClean="0"/>
          </a:p>
          <a:p>
            <a:pPr>
              <a:lnSpc>
                <a:spcPct val="90000"/>
              </a:lnSpc>
            </a:pPr>
            <a:endParaRPr lang="en-US" dirty="0" smtClean="0">
              <a:solidFill>
                <a:srgbClr val="000000"/>
              </a:solidFill>
              <a:ea typeface="ＭＳ Ｐゴシック" charset="-128"/>
              <a:cs typeface="ＭＳ Ｐゴシック" charset="-128"/>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3518"/>
            <a:ext cx="8229600" cy="1143000"/>
          </a:xfrm>
        </p:spPr>
        <p:txBody>
          <a:bodyPr>
            <a:normAutofit fontScale="90000"/>
          </a:bodyPr>
          <a:lstStyle/>
          <a:p>
            <a:r>
              <a:rPr lang="en-US" dirty="0" smtClean="0"/>
              <a:t>Reading is associated with </a:t>
            </a:r>
            <a:r>
              <a:rPr lang="en-US" dirty="0" smtClean="0">
                <a:solidFill>
                  <a:srgbClr val="FF0000"/>
                </a:solidFill>
              </a:rPr>
              <a:t>reflection.</a:t>
            </a:r>
            <a:br>
              <a:rPr lang="en-US" dirty="0" smtClean="0">
                <a:solidFill>
                  <a:srgbClr val="FF0000"/>
                </a:solidFill>
              </a:rPr>
            </a:br>
            <a:r>
              <a:rPr lang="en-US" dirty="0" smtClean="0"/>
              <a:t>It stimulates </a:t>
            </a:r>
            <a:r>
              <a:rPr lang="en-US" dirty="0" smtClean="0">
                <a:solidFill>
                  <a:srgbClr val="FF0000"/>
                </a:solidFill>
              </a:rPr>
              <a:t>creativity.</a:t>
            </a:r>
            <a:r>
              <a:rPr lang="en-US" dirty="0" smtClean="0"/>
              <a:t/>
            </a:r>
            <a:br>
              <a:rPr lang="en-US" dirty="0" smtClean="0"/>
            </a:br>
            <a:r>
              <a:rPr lang="en-US" dirty="0" smtClean="0"/>
              <a:t>It enhances </a:t>
            </a:r>
            <a:r>
              <a:rPr lang="en-US" dirty="0" smtClean="0">
                <a:solidFill>
                  <a:srgbClr val="FF0000"/>
                </a:solidFill>
              </a:rPr>
              <a:t>critical thinking</a:t>
            </a:r>
            <a:endParaRPr lang="en-US" dirty="0">
              <a:solidFill>
                <a:srgbClr val="FF0000"/>
              </a:solidFill>
            </a:endParaRPr>
          </a:p>
        </p:txBody>
      </p:sp>
      <p:sp>
        <p:nvSpPr>
          <p:cNvPr id="3" name="Content Placeholder 2"/>
          <p:cNvSpPr>
            <a:spLocks noGrp="1"/>
          </p:cNvSpPr>
          <p:nvPr>
            <p:ph idx="1"/>
          </p:nvPr>
        </p:nvSpPr>
        <p:spPr>
          <a:xfrm>
            <a:off x="457200" y="2136840"/>
            <a:ext cx="8229600" cy="4525963"/>
          </a:xfrm>
        </p:spPr>
        <p:txBody>
          <a:bodyPr/>
          <a:lstStyle/>
          <a:p>
            <a:r>
              <a:rPr lang="en-US" dirty="0" smtClean="0"/>
              <a:t>How do we know this?</a:t>
            </a:r>
          </a:p>
          <a:p>
            <a:endParaRPr lang="en-US" dirty="0" smtClean="0"/>
          </a:p>
          <a:p>
            <a:pPr lvl="1"/>
            <a:r>
              <a:rPr lang="en-US" dirty="0" smtClean="0">
                <a:solidFill>
                  <a:srgbClr val="FF0000"/>
                </a:solidFill>
              </a:rPr>
              <a:t>Study of reflection in first grade students</a:t>
            </a:r>
          </a:p>
          <a:p>
            <a:pPr lvl="1"/>
            <a:r>
              <a:rPr lang="en-US" dirty="0" smtClean="0"/>
              <a:t>Analysis of what happens when a book is made into a film</a:t>
            </a:r>
          </a:p>
          <a:p>
            <a:pPr lvl="1"/>
            <a:r>
              <a:rPr lang="en-US" dirty="0" smtClean="0"/>
              <a:t>Study of creativity in 7</a:t>
            </a:r>
            <a:r>
              <a:rPr lang="en-US" baseline="30000" dirty="0" smtClean="0"/>
              <a:t>th</a:t>
            </a:r>
            <a:r>
              <a:rPr lang="en-US" dirty="0" smtClean="0"/>
              <a:t> graders</a:t>
            </a:r>
          </a:p>
          <a:p>
            <a:pPr lvl="1"/>
            <a:r>
              <a:rPr lang="en-US" dirty="0" smtClean="0"/>
              <a:t>Study of </a:t>
            </a:r>
            <a:r>
              <a:rPr lang="en-US" dirty="0" smtClean="0">
                <a:solidFill>
                  <a:srgbClr val="000000"/>
                </a:solidFill>
              </a:rPr>
              <a:t>critical thinking </a:t>
            </a:r>
            <a:r>
              <a:rPr lang="en-US" dirty="0" smtClean="0"/>
              <a:t>in freshman college students </a:t>
            </a:r>
          </a:p>
          <a:p>
            <a:endParaRPr lang="en-US" dirty="0" smtClean="0"/>
          </a:p>
          <a:p>
            <a:pPr>
              <a:lnSpc>
                <a:spcPct val="90000"/>
              </a:lnSpc>
            </a:pPr>
            <a:endParaRPr lang="en-US" dirty="0" smtClean="0">
              <a:solidFill>
                <a:srgbClr val="000000"/>
              </a:solidFill>
              <a:ea typeface="ＭＳ Ｐゴシック" charset="-128"/>
              <a:cs typeface="ＭＳ Ｐゴシック" charset="-128"/>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1599"/>
            <a:ext cx="8229600" cy="1143000"/>
          </a:xfrm>
        </p:spPr>
        <p:txBody>
          <a:bodyPr/>
          <a:lstStyle/>
          <a:p>
            <a:r>
              <a:rPr lang="en-US" dirty="0" smtClean="0"/>
              <a:t>Test of impulsivity/reflection</a:t>
            </a:r>
            <a:endParaRPr lang="en-US" dirty="0"/>
          </a:p>
        </p:txBody>
      </p:sp>
      <p:pic>
        <p:nvPicPr>
          <p:cNvPr id="5" name="Picture 4" descr="Screen shot 2011-10-21 at 9.54.47 PM.png"/>
          <p:cNvPicPr>
            <a:picLocks noChangeAspect="1"/>
          </p:cNvPicPr>
          <p:nvPr/>
        </p:nvPicPr>
        <p:blipFill>
          <a:blip r:embed="rId3"/>
          <a:stretch>
            <a:fillRect/>
          </a:stretch>
        </p:blipFill>
        <p:spPr>
          <a:xfrm>
            <a:off x="594872" y="1518644"/>
            <a:ext cx="4074423" cy="2762946"/>
          </a:xfrm>
          <a:prstGeom prst="rect">
            <a:avLst/>
          </a:prstGeom>
        </p:spPr>
      </p:pic>
      <p:sp>
        <p:nvSpPr>
          <p:cNvPr id="6" name="TextBox 5"/>
          <p:cNvSpPr txBox="1"/>
          <p:nvPr/>
        </p:nvSpPr>
        <p:spPr>
          <a:xfrm>
            <a:off x="986793" y="4693553"/>
            <a:ext cx="3709018" cy="707886"/>
          </a:xfrm>
          <a:prstGeom prst="rect">
            <a:avLst/>
          </a:prstGeom>
          <a:noFill/>
        </p:spPr>
        <p:txBody>
          <a:bodyPr wrap="none" rtlCol="0">
            <a:spAutoFit/>
          </a:bodyPr>
          <a:lstStyle/>
          <a:p>
            <a:r>
              <a:rPr lang="en-US" sz="2000" dirty="0" smtClean="0"/>
              <a:t>Task: Find the shape that matches</a:t>
            </a:r>
          </a:p>
          <a:p>
            <a:r>
              <a:rPr lang="en-US" sz="2000" dirty="0" smtClean="0"/>
              <a:t>the top tree.</a:t>
            </a:r>
            <a:endParaRPr lang="en-US" sz="2000" dirty="0"/>
          </a:p>
        </p:txBody>
      </p:sp>
      <p:sp>
        <p:nvSpPr>
          <p:cNvPr id="9" name="TextBox 8"/>
          <p:cNvSpPr txBox="1"/>
          <p:nvPr/>
        </p:nvSpPr>
        <p:spPr>
          <a:xfrm>
            <a:off x="5148504" y="1827656"/>
            <a:ext cx="3318537" cy="707886"/>
          </a:xfrm>
          <a:prstGeom prst="rect">
            <a:avLst/>
          </a:prstGeom>
          <a:noFill/>
        </p:spPr>
        <p:txBody>
          <a:bodyPr wrap="none" rtlCol="0">
            <a:spAutoFit/>
          </a:bodyPr>
          <a:lstStyle/>
          <a:p>
            <a:r>
              <a:rPr lang="en-US" sz="2000" dirty="0" smtClean="0"/>
              <a:t>Impulsive = fast, lots of errors</a:t>
            </a:r>
          </a:p>
          <a:p>
            <a:r>
              <a:rPr lang="en-US" sz="2000" dirty="0" smtClean="0"/>
              <a:t>Reflective = slow, few errors</a:t>
            </a:r>
            <a:endParaRPr lang="en-US" sz="2000" dirty="0"/>
          </a:p>
        </p:txBody>
      </p:sp>
      <p:sp>
        <p:nvSpPr>
          <p:cNvPr id="10" name="TextBox 9"/>
          <p:cNvSpPr txBox="1"/>
          <p:nvPr/>
        </p:nvSpPr>
        <p:spPr>
          <a:xfrm>
            <a:off x="240211" y="5637398"/>
            <a:ext cx="8612529" cy="523220"/>
          </a:xfrm>
          <a:prstGeom prst="rect">
            <a:avLst/>
          </a:prstGeom>
          <a:noFill/>
        </p:spPr>
        <p:txBody>
          <a:bodyPr wrap="none" rtlCol="0">
            <a:spAutoFit/>
          </a:bodyPr>
          <a:lstStyle/>
          <a:p>
            <a:r>
              <a:rPr lang="en-US" sz="2800" dirty="0" smtClean="0"/>
              <a:t>Finding: Better readers in first grade were more reflective.</a:t>
            </a:r>
            <a:endParaRPr lang="en-US" sz="2800" dirty="0"/>
          </a:p>
        </p:txBody>
      </p:sp>
      <p:sp>
        <p:nvSpPr>
          <p:cNvPr id="11" name="TextBox 10"/>
          <p:cNvSpPr txBox="1"/>
          <p:nvPr/>
        </p:nvSpPr>
        <p:spPr>
          <a:xfrm>
            <a:off x="6890446" y="6392494"/>
            <a:ext cx="1465290" cy="369332"/>
          </a:xfrm>
          <a:prstGeom prst="rect">
            <a:avLst/>
          </a:prstGeom>
          <a:noFill/>
        </p:spPr>
        <p:txBody>
          <a:bodyPr wrap="none" rtlCol="0">
            <a:spAutoFit/>
          </a:bodyPr>
          <a:lstStyle/>
          <a:p>
            <a:r>
              <a:rPr lang="en-US" dirty="0" smtClean="0"/>
              <a:t>(</a:t>
            </a:r>
            <a:r>
              <a:rPr lang="en-US" dirty="0" err="1" smtClean="0"/>
              <a:t>Kagan</a:t>
            </a:r>
            <a:r>
              <a:rPr lang="en-US" dirty="0" smtClean="0"/>
              <a:t>, 1965)</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3518"/>
            <a:ext cx="8229600" cy="1143000"/>
          </a:xfrm>
        </p:spPr>
        <p:txBody>
          <a:bodyPr>
            <a:normAutofit fontScale="90000"/>
          </a:bodyPr>
          <a:lstStyle/>
          <a:p>
            <a:r>
              <a:rPr lang="en-US" dirty="0" smtClean="0"/>
              <a:t>Reading is associated with </a:t>
            </a:r>
            <a:r>
              <a:rPr lang="en-US" dirty="0" smtClean="0">
                <a:solidFill>
                  <a:srgbClr val="FF0000"/>
                </a:solidFill>
              </a:rPr>
              <a:t>reflection.</a:t>
            </a:r>
            <a:br>
              <a:rPr lang="en-US" dirty="0" smtClean="0">
                <a:solidFill>
                  <a:srgbClr val="FF0000"/>
                </a:solidFill>
              </a:rPr>
            </a:br>
            <a:r>
              <a:rPr lang="en-US" dirty="0" smtClean="0"/>
              <a:t>It stimulates </a:t>
            </a:r>
            <a:r>
              <a:rPr lang="en-US" dirty="0" smtClean="0">
                <a:solidFill>
                  <a:srgbClr val="FF0000"/>
                </a:solidFill>
              </a:rPr>
              <a:t>creativity.</a:t>
            </a:r>
            <a:r>
              <a:rPr lang="en-US" dirty="0" smtClean="0"/>
              <a:t/>
            </a:r>
            <a:br>
              <a:rPr lang="en-US" dirty="0" smtClean="0"/>
            </a:br>
            <a:r>
              <a:rPr lang="en-US" dirty="0" smtClean="0"/>
              <a:t>It enhances </a:t>
            </a:r>
            <a:r>
              <a:rPr lang="en-US" dirty="0" smtClean="0">
                <a:solidFill>
                  <a:srgbClr val="FF0000"/>
                </a:solidFill>
              </a:rPr>
              <a:t>critical thinking</a:t>
            </a:r>
            <a:endParaRPr lang="en-US" dirty="0">
              <a:solidFill>
                <a:srgbClr val="FF0000"/>
              </a:solidFill>
            </a:endParaRPr>
          </a:p>
        </p:txBody>
      </p:sp>
      <p:sp>
        <p:nvSpPr>
          <p:cNvPr id="3" name="Content Placeholder 2"/>
          <p:cNvSpPr>
            <a:spLocks noGrp="1"/>
          </p:cNvSpPr>
          <p:nvPr>
            <p:ph idx="1"/>
          </p:nvPr>
        </p:nvSpPr>
        <p:spPr>
          <a:xfrm>
            <a:off x="457200" y="2136840"/>
            <a:ext cx="8229600" cy="4525963"/>
          </a:xfrm>
        </p:spPr>
        <p:txBody>
          <a:bodyPr/>
          <a:lstStyle/>
          <a:p>
            <a:r>
              <a:rPr lang="en-US" dirty="0" smtClean="0"/>
              <a:t>How do we know this?</a:t>
            </a:r>
          </a:p>
          <a:p>
            <a:endParaRPr lang="en-US" dirty="0" smtClean="0"/>
          </a:p>
          <a:p>
            <a:pPr lvl="1"/>
            <a:r>
              <a:rPr lang="en-US" dirty="0" smtClean="0"/>
              <a:t>Study of reflection in first grade students</a:t>
            </a:r>
          </a:p>
          <a:p>
            <a:pPr lvl="1"/>
            <a:r>
              <a:rPr lang="en-US" dirty="0" smtClean="0">
                <a:solidFill>
                  <a:srgbClr val="FF0000"/>
                </a:solidFill>
              </a:rPr>
              <a:t>Analysis of what happens when a book is made into a film</a:t>
            </a:r>
          </a:p>
          <a:p>
            <a:pPr lvl="1"/>
            <a:r>
              <a:rPr lang="en-US" dirty="0" smtClean="0"/>
              <a:t>Study of creativity in 7</a:t>
            </a:r>
            <a:r>
              <a:rPr lang="en-US" baseline="30000" dirty="0" smtClean="0"/>
              <a:t>th</a:t>
            </a:r>
            <a:r>
              <a:rPr lang="en-US" dirty="0" smtClean="0"/>
              <a:t> graders</a:t>
            </a:r>
          </a:p>
          <a:p>
            <a:pPr lvl="1"/>
            <a:r>
              <a:rPr lang="en-US" dirty="0" smtClean="0"/>
              <a:t>Study of </a:t>
            </a:r>
            <a:r>
              <a:rPr lang="en-US" dirty="0" smtClean="0">
                <a:solidFill>
                  <a:srgbClr val="000000"/>
                </a:solidFill>
              </a:rPr>
              <a:t>critical thinking </a:t>
            </a:r>
            <a:r>
              <a:rPr lang="en-US" dirty="0" smtClean="0"/>
              <a:t>in freshman college students </a:t>
            </a:r>
          </a:p>
          <a:p>
            <a:endParaRPr lang="en-US" dirty="0" smtClean="0"/>
          </a:p>
          <a:p>
            <a:pPr>
              <a:lnSpc>
                <a:spcPct val="90000"/>
              </a:lnSpc>
            </a:pPr>
            <a:endParaRPr lang="en-US" dirty="0" smtClean="0">
              <a:solidFill>
                <a:srgbClr val="000000"/>
              </a:solidFill>
              <a:ea typeface="ＭＳ Ｐゴシック" charset="-128"/>
              <a:cs typeface="ＭＳ Ｐゴシック" charset="-128"/>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Book: </a:t>
            </a:r>
            <a:r>
              <a:rPr lang="en-US" i="1" dirty="0" smtClean="0"/>
              <a:t>Being There </a:t>
            </a:r>
            <a:r>
              <a:rPr lang="en-US" dirty="0" smtClean="0"/>
              <a:t>by </a:t>
            </a:r>
            <a:r>
              <a:rPr lang="en-US" dirty="0" err="1" smtClean="0"/>
              <a:t>Jerzy</a:t>
            </a:r>
            <a:r>
              <a:rPr lang="en-US" dirty="0" smtClean="0"/>
              <a:t> </a:t>
            </a:r>
            <a:r>
              <a:rPr lang="en-US" dirty="0" err="1" smtClean="0"/>
              <a:t>Kosinski</a:t>
            </a:r>
            <a:endParaRPr lang="en-US" dirty="0" smtClean="0"/>
          </a:p>
          <a:p>
            <a:r>
              <a:rPr lang="en-US" dirty="0" smtClean="0"/>
              <a:t>Compared with the movie </a:t>
            </a:r>
            <a:r>
              <a:rPr lang="en-US" i="1" dirty="0" smtClean="0"/>
              <a:t>Being There</a:t>
            </a:r>
          </a:p>
          <a:p>
            <a:r>
              <a:rPr lang="en-US" dirty="0" smtClean="0"/>
              <a:t>Implications for the individual psyche</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9792"/>
            <a:ext cx="8229600" cy="729347"/>
          </a:xfrm>
        </p:spPr>
        <p:txBody>
          <a:bodyPr>
            <a:normAutofit fontScale="90000"/>
          </a:bodyPr>
          <a:lstStyle/>
          <a:p>
            <a:r>
              <a:rPr lang="en-US" dirty="0" smtClean="0"/>
              <a:t>Reading as a medium has both benefits </a:t>
            </a:r>
            <a:r>
              <a:rPr lang="en-US" smtClean="0"/>
              <a:t>and costs</a:t>
            </a:r>
            <a:endParaRPr lang="en-US" dirty="0"/>
          </a:p>
        </p:txBody>
      </p:sp>
      <p:sp>
        <p:nvSpPr>
          <p:cNvPr id="3" name="Content Placeholder 2"/>
          <p:cNvSpPr>
            <a:spLocks noGrp="1"/>
          </p:cNvSpPr>
          <p:nvPr>
            <p:ph idx="1"/>
          </p:nvPr>
        </p:nvSpPr>
        <p:spPr>
          <a:xfrm>
            <a:off x="457200" y="3183382"/>
            <a:ext cx="8229600" cy="2942781"/>
          </a:xfrm>
        </p:spPr>
        <p:txBody>
          <a:bodyPr/>
          <a:lstStyle/>
          <a:p>
            <a:r>
              <a:rPr lang="en-US" dirty="0" smtClean="0"/>
              <a:t>For both brain and behavior</a:t>
            </a:r>
          </a:p>
          <a:p>
            <a:r>
              <a:rPr lang="en-US" dirty="0" smtClean="0"/>
              <a:t>Will start with brain</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3518"/>
            <a:ext cx="8229600" cy="1143000"/>
          </a:xfrm>
        </p:spPr>
        <p:txBody>
          <a:bodyPr>
            <a:normAutofit fontScale="90000"/>
          </a:bodyPr>
          <a:lstStyle/>
          <a:p>
            <a:r>
              <a:rPr lang="en-US" dirty="0" smtClean="0"/>
              <a:t>Reading is associated with </a:t>
            </a:r>
            <a:r>
              <a:rPr lang="en-US" dirty="0" smtClean="0">
                <a:solidFill>
                  <a:srgbClr val="FF0000"/>
                </a:solidFill>
              </a:rPr>
              <a:t>reflection.</a:t>
            </a:r>
            <a:br>
              <a:rPr lang="en-US" dirty="0" smtClean="0">
                <a:solidFill>
                  <a:srgbClr val="FF0000"/>
                </a:solidFill>
              </a:rPr>
            </a:br>
            <a:r>
              <a:rPr lang="en-US" dirty="0" smtClean="0"/>
              <a:t>It stimulates </a:t>
            </a:r>
            <a:r>
              <a:rPr lang="en-US" dirty="0" smtClean="0">
                <a:solidFill>
                  <a:srgbClr val="FF0000"/>
                </a:solidFill>
              </a:rPr>
              <a:t>creativity.</a:t>
            </a:r>
            <a:r>
              <a:rPr lang="en-US" dirty="0" smtClean="0"/>
              <a:t/>
            </a:r>
            <a:br>
              <a:rPr lang="en-US" dirty="0" smtClean="0"/>
            </a:br>
            <a:r>
              <a:rPr lang="en-US" dirty="0" smtClean="0"/>
              <a:t>It enhances </a:t>
            </a:r>
            <a:r>
              <a:rPr lang="en-US" dirty="0" smtClean="0">
                <a:solidFill>
                  <a:srgbClr val="FF0000"/>
                </a:solidFill>
              </a:rPr>
              <a:t>critical thinking</a:t>
            </a:r>
            <a:endParaRPr lang="en-US" dirty="0">
              <a:solidFill>
                <a:srgbClr val="FF0000"/>
              </a:solidFill>
            </a:endParaRPr>
          </a:p>
        </p:txBody>
      </p:sp>
      <p:sp>
        <p:nvSpPr>
          <p:cNvPr id="3" name="Content Placeholder 2"/>
          <p:cNvSpPr>
            <a:spLocks noGrp="1"/>
          </p:cNvSpPr>
          <p:nvPr>
            <p:ph idx="1"/>
          </p:nvPr>
        </p:nvSpPr>
        <p:spPr>
          <a:xfrm>
            <a:off x="457200" y="2136840"/>
            <a:ext cx="8229600" cy="4525963"/>
          </a:xfrm>
        </p:spPr>
        <p:txBody>
          <a:bodyPr/>
          <a:lstStyle/>
          <a:p>
            <a:r>
              <a:rPr lang="en-US" dirty="0" smtClean="0"/>
              <a:t>How do we know this?</a:t>
            </a:r>
          </a:p>
          <a:p>
            <a:endParaRPr lang="en-US" dirty="0" smtClean="0"/>
          </a:p>
          <a:p>
            <a:pPr lvl="1"/>
            <a:r>
              <a:rPr lang="en-US" dirty="0" smtClean="0"/>
              <a:t>Study of reflection in first grade students</a:t>
            </a:r>
          </a:p>
          <a:p>
            <a:pPr lvl="1"/>
            <a:r>
              <a:rPr lang="en-US" dirty="0" smtClean="0"/>
              <a:t>Analysis of what happens when a book is made into a film</a:t>
            </a:r>
          </a:p>
          <a:p>
            <a:pPr lvl="1"/>
            <a:r>
              <a:rPr lang="en-US" dirty="0" smtClean="0">
                <a:solidFill>
                  <a:srgbClr val="FF0000"/>
                </a:solidFill>
              </a:rPr>
              <a:t>Study of creativity in 7</a:t>
            </a:r>
            <a:r>
              <a:rPr lang="en-US" baseline="30000" dirty="0" smtClean="0">
                <a:solidFill>
                  <a:srgbClr val="FF0000"/>
                </a:solidFill>
              </a:rPr>
              <a:t>th</a:t>
            </a:r>
            <a:r>
              <a:rPr lang="en-US" dirty="0" smtClean="0">
                <a:solidFill>
                  <a:srgbClr val="FF0000"/>
                </a:solidFill>
              </a:rPr>
              <a:t> graders</a:t>
            </a:r>
          </a:p>
          <a:p>
            <a:pPr lvl="1"/>
            <a:r>
              <a:rPr lang="en-US" dirty="0" smtClean="0"/>
              <a:t>Study of </a:t>
            </a:r>
            <a:r>
              <a:rPr lang="en-US" dirty="0" smtClean="0">
                <a:solidFill>
                  <a:srgbClr val="000000"/>
                </a:solidFill>
              </a:rPr>
              <a:t>critical thinking </a:t>
            </a:r>
            <a:r>
              <a:rPr lang="en-US" dirty="0" smtClean="0"/>
              <a:t>in freshman college students </a:t>
            </a:r>
          </a:p>
          <a:p>
            <a:endParaRPr lang="en-US" dirty="0" smtClean="0"/>
          </a:p>
          <a:p>
            <a:pPr>
              <a:lnSpc>
                <a:spcPct val="90000"/>
              </a:lnSpc>
            </a:pPr>
            <a:endParaRPr lang="en-US" dirty="0" smtClean="0">
              <a:solidFill>
                <a:srgbClr val="000000"/>
              </a:solidFill>
              <a:ea typeface="ＭＳ Ｐゴシック" charset="-128"/>
              <a:cs typeface="ＭＳ Ｐゴシック" charset="-128"/>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Imagination study</a:t>
            </a:r>
            <a:br>
              <a:rPr lang="en-US" dirty="0" smtClean="0"/>
            </a:br>
            <a:r>
              <a:rPr lang="en-US" sz="2400" dirty="0" smtClean="0"/>
              <a:t>(</a:t>
            </a:r>
            <a:r>
              <a:rPr lang="en-US" sz="2400" dirty="0" err="1" smtClean="0"/>
              <a:t>Meline</a:t>
            </a:r>
            <a:r>
              <a:rPr lang="en-US" sz="2400" dirty="0" smtClean="0"/>
              <a:t>, 1976)</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Seventh graders divided into 2 groups</a:t>
            </a:r>
          </a:p>
          <a:p>
            <a:r>
              <a:rPr lang="en-US" dirty="0" smtClean="0"/>
              <a:t>One group saw educational films about four social problems (video group)</a:t>
            </a:r>
          </a:p>
          <a:p>
            <a:r>
              <a:rPr lang="en-US" dirty="0" smtClean="0"/>
              <a:t>One group read about the same social problems (print group)</a:t>
            </a:r>
          </a:p>
          <a:p>
            <a:r>
              <a:rPr lang="en-US" dirty="0" smtClean="0"/>
              <a:t>One problem was about developing new ideas for recycling waste materials</a:t>
            </a:r>
          </a:p>
          <a:p>
            <a:r>
              <a:rPr lang="en-US" dirty="0" smtClean="0"/>
              <a:t>Film and print materials presented sample solutions – e.g., film showed used tires being tossed into a giant incinerator and burned to create power in a British factory. The print materials presented the film narration of this happening. </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Afterwards the children were told that what they had seen (read) was one approach to the particular problem (e.g., the recycling problem)</a:t>
            </a:r>
          </a:p>
          <a:p>
            <a:r>
              <a:rPr lang="en-US" dirty="0" smtClean="0"/>
              <a:t>They were then asked to think of and write down “the best, most original idea you can think of.”</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 of creativity</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Answers were scored for two features of creativity</a:t>
            </a:r>
          </a:p>
          <a:p>
            <a:r>
              <a:rPr lang="en-US" u="sng" dirty="0" smtClean="0"/>
              <a:t>Freedom from the stimulus</a:t>
            </a:r>
          </a:p>
          <a:p>
            <a:pPr lvl="1"/>
            <a:r>
              <a:rPr lang="en-US" dirty="0" smtClean="0"/>
              <a:t>Responses go off in directions not indicated by the question</a:t>
            </a:r>
          </a:p>
          <a:p>
            <a:pPr lvl="1"/>
            <a:r>
              <a:rPr lang="en-US" dirty="0" smtClean="0"/>
              <a:t>Use facts and concepts not present in the given information </a:t>
            </a:r>
          </a:p>
          <a:p>
            <a:r>
              <a:rPr lang="en-US" u="sng" dirty="0" smtClean="0"/>
              <a:t>Transformation</a:t>
            </a:r>
          </a:p>
          <a:p>
            <a:pPr lvl="1"/>
            <a:r>
              <a:rPr lang="en-US" dirty="0" smtClean="0"/>
              <a:t>Create new forms, new terms, new categories</a:t>
            </a:r>
          </a:p>
          <a:p>
            <a:pPr lvl="1"/>
            <a:r>
              <a:rPr lang="en-US" dirty="0" smtClean="0"/>
              <a:t>Appropriate to the problem</a:t>
            </a:r>
          </a:p>
          <a:p>
            <a:pPr lvl="1"/>
            <a:r>
              <a:rPr lang="en-US" dirty="0" smtClean="0"/>
              <a:t>Stimulate more ideas, more thinking, have heuristic value.</a:t>
            </a:r>
          </a:p>
          <a:p>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sp>
        <p:nvSpPr>
          <p:cNvPr id="3" name="Content Placeholder 2"/>
          <p:cNvSpPr>
            <a:spLocks noGrp="1"/>
          </p:cNvSpPr>
          <p:nvPr>
            <p:ph idx="1"/>
          </p:nvPr>
        </p:nvSpPr>
        <p:spPr/>
        <p:txBody>
          <a:bodyPr>
            <a:normAutofit lnSpcReduction="10000"/>
          </a:bodyPr>
          <a:lstStyle/>
          <a:p>
            <a:r>
              <a:rPr lang="en-US" dirty="0" smtClean="0"/>
              <a:t>Possible solutions developed by the print group showed more freedom from the stimulus than those developed by the video group.</a:t>
            </a:r>
          </a:p>
          <a:p>
            <a:endParaRPr lang="en-US" dirty="0" smtClean="0"/>
          </a:p>
          <a:p>
            <a:r>
              <a:rPr lang="en-US" dirty="0" smtClean="0"/>
              <a:t>Possible solutions developed by the print group showed the quality of transformation more frequently than those developed by the print group.</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Freedom from stimulus: print </a:t>
            </a:r>
            <a:br>
              <a:rPr lang="en-US" dirty="0" smtClean="0"/>
            </a:br>
            <a:r>
              <a:rPr lang="en-US" dirty="0" smtClean="0"/>
              <a:t>(7</a:t>
            </a:r>
            <a:r>
              <a:rPr lang="en-US" baseline="30000" dirty="0" smtClean="0"/>
              <a:t>th</a:t>
            </a:r>
            <a:r>
              <a:rPr lang="en-US" dirty="0" smtClean="0"/>
              <a:t> grade)</a:t>
            </a:r>
            <a:endParaRPr lang="en-US" dirty="0"/>
          </a:p>
        </p:txBody>
      </p:sp>
      <p:pic>
        <p:nvPicPr>
          <p:cNvPr id="6" name="Content Placeholder 5" descr="Screen shot 2011-10-22 at 7.17.19 AM stimulus freedom.png"/>
          <p:cNvPicPr>
            <a:picLocks noGrp="1" noChangeAspect="1"/>
          </p:cNvPicPr>
          <p:nvPr>
            <p:ph idx="1"/>
          </p:nvPr>
        </p:nvPicPr>
        <p:blipFill>
          <a:blip r:embed="rId3"/>
          <a:srcRect t="-20539" b="-20539"/>
          <a:stretch>
            <a:fillRect/>
          </a:stretch>
        </p:blipFill>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Transformation: Print vs. video</a:t>
            </a:r>
            <a:br>
              <a:rPr lang="en-US" dirty="0" smtClean="0"/>
            </a:br>
            <a:r>
              <a:rPr lang="en-US" dirty="0" smtClean="0"/>
              <a:t>(7</a:t>
            </a:r>
            <a:r>
              <a:rPr lang="en-US" baseline="30000" dirty="0" smtClean="0"/>
              <a:t>th</a:t>
            </a:r>
            <a:r>
              <a:rPr lang="en-US" dirty="0" smtClean="0"/>
              <a:t> grade)</a:t>
            </a:r>
            <a:endParaRPr lang="en-US" dirty="0"/>
          </a:p>
        </p:txBody>
      </p:sp>
      <p:pic>
        <p:nvPicPr>
          <p:cNvPr id="4" name="Content Placeholder 3" descr="Screen shot 2011-10-22 at 7.21.28 AM transformation.png"/>
          <p:cNvPicPr>
            <a:picLocks noGrp="1" noChangeAspect="1"/>
          </p:cNvPicPr>
          <p:nvPr>
            <p:ph idx="1"/>
          </p:nvPr>
        </p:nvPicPr>
        <p:blipFill>
          <a:blip r:embed="rId3"/>
          <a:srcRect t="-141372" b="-141372"/>
          <a:stretch>
            <a:fillRect/>
          </a:stretch>
        </p:blipFill>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lstStyle/>
          <a:p>
            <a:r>
              <a:rPr lang="en-US" dirty="0" smtClean="0"/>
              <a:t>Given the same content, the print medium stimulates creativity, defined in this way, more than the video medium.</a:t>
            </a:r>
          </a:p>
          <a:p>
            <a:r>
              <a:rPr lang="en-US" dirty="0" smtClean="0"/>
              <a:t>However, this is a classical definition of creativity, and new media may be stimulating new types of creativity: a postmodern, collage type of creativity.</a:t>
            </a: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3518"/>
            <a:ext cx="8229600" cy="1143000"/>
          </a:xfrm>
        </p:spPr>
        <p:txBody>
          <a:bodyPr>
            <a:normAutofit fontScale="90000"/>
          </a:bodyPr>
          <a:lstStyle/>
          <a:p>
            <a:r>
              <a:rPr lang="en-US" dirty="0" smtClean="0"/>
              <a:t>Reading is associated with </a:t>
            </a:r>
            <a:r>
              <a:rPr lang="en-US" dirty="0" smtClean="0">
                <a:solidFill>
                  <a:srgbClr val="FF0000"/>
                </a:solidFill>
              </a:rPr>
              <a:t>reflection.</a:t>
            </a:r>
            <a:br>
              <a:rPr lang="en-US" dirty="0" smtClean="0">
                <a:solidFill>
                  <a:srgbClr val="FF0000"/>
                </a:solidFill>
              </a:rPr>
            </a:br>
            <a:r>
              <a:rPr lang="en-US" dirty="0" smtClean="0"/>
              <a:t>It stimulates </a:t>
            </a:r>
            <a:r>
              <a:rPr lang="en-US" dirty="0" smtClean="0">
                <a:solidFill>
                  <a:srgbClr val="FF0000"/>
                </a:solidFill>
              </a:rPr>
              <a:t>creativity.</a:t>
            </a:r>
            <a:r>
              <a:rPr lang="en-US" dirty="0" smtClean="0"/>
              <a:t/>
            </a:r>
            <a:br>
              <a:rPr lang="en-US" dirty="0" smtClean="0"/>
            </a:br>
            <a:r>
              <a:rPr lang="en-US" dirty="0" smtClean="0"/>
              <a:t>It enhances </a:t>
            </a:r>
            <a:r>
              <a:rPr lang="en-US" dirty="0" smtClean="0">
                <a:solidFill>
                  <a:srgbClr val="FF0000"/>
                </a:solidFill>
              </a:rPr>
              <a:t>critical thinking</a:t>
            </a:r>
            <a:endParaRPr lang="en-US" dirty="0">
              <a:solidFill>
                <a:srgbClr val="FF0000"/>
              </a:solidFill>
            </a:endParaRPr>
          </a:p>
        </p:txBody>
      </p:sp>
      <p:sp>
        <p:nvSpPr>
          <p:cNvPr id="3" name="Content Placeholder 2"/>
          <p:cNvSpPr>
            <a:spLocks noGrp="1"/>
          </p:cNvSpPr>
          <p:nvPr>
            <p:ph idx="1"/>
          </p:nvPr>
        </p:nvSpPr>
        <p:spPr>
          <a:xfrm>
            <a:off x="457200" y="2136840"/>
            <a:ext cx="8229600" cy="4525963"/>
          </a:xfrm>
        </p:spPr>
        <p:txBody>
          <a:bodyPr/>
          <a:lstStyle/>
          <a:p>
            <a:r>
              <a:rPr lang="en-US" dirty="0" smtClean="0"/>
              <a:t>How do we know this?</a:t>
            </a:r>
          </a:p>
          <a:p>
            <a:endParaRPr lang="en-US" dirty="0" smtClean="0"/>
          </a:p>
          <a:p>
            <a:pPr lvl="1"/>
            <a:r>
              <a:rPr lang="en-US" dirty="0" smtClean="0"/>
              <a:t>Study of reflection in first grade students</a:t>
            </a:r>
          </a:p>
          <a:p>
            <a:pPr lvl="1"/>
            <a:r>
              <a:rPr lang="en-US" dirty="0" smtClean="0"/>
              <a:t>Analysis of what happens when a book is made into a film</a:t>
            </a:r>
          </a:p>
          <a:p>
            <a:pPr lvl="1"/>
            <a:r>
              <a:rPr lang="en-US" dirty="0" smtClean="0"/>
              <a:t>Study of imagination in 7</a:t>
            </a:r>
            <a:r>
              <a:rPr lang="en-US" baseline="30000" dirty="0" smtClean="0"/>
              <a:t>th</a:t>
            </a:r>
            <a:r>
              <a:rPr lang="en-US" dirty="0" smtClean="0"/>
              <a:t> graders</a:t>
            </a:r>
          </a:p>
          <a:p>
            <a:pPr lvl="1"/>
            <a:r>
              <a:rPr lang="en-US" dirty="0" smtClean="0">
                <a:solidFill>
                  <a:srgbClr val="FF0000"/>
                </a:solidFill>
              </a:rPr>
              <a:t>Study of critical thinking in freshman college students </a:t>
            </a:r>
          </a:p>
          <a:p>
            <a:endParaRPr lang="en-US" dirty="0" smtClean="0"/>
          </a:p>
          <a:p>
            <a:pPr>
              <a:lnSpc>
                <a:spcPct val="90000"/>
              </a:lnSpc>
            </a:pPr>
            <a:endParaRPr lang="en-US" dirty="0" smtClean="0">
              <a:solidFill>
                <a:srgbClr val="000000"/>
              </a:solidFill>
              <a:ea typeface="ＭＳ Ｐゴシック" charset="-128"/>
              <a:cs typeface="ＭＳ Ｐゴシック" charset="-128"/>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54138"/>
            <a:ext cx="8229600" cy="1143000"/>
          </a:xfrm>
        </p:spPr>
        <p:txBody>
          <a:bodyPr>
            <a:normAutofit fontScale="90000"/>
          </a:bodyPr>
          <a:lstStyle/>
          <a:p>
            <a:r>
              <a:rPr lang="en-US" dirty="0" smtClean="0"/>
              <a:t>Longitudinal study of development of critical thinking during the first year of college</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 name="TextBox 10"/>
          <p:cNvSpPr txBox="1"/>
          <p:nvPr/>
        </p:nvSpPr>
        <p:spPr>
          <a:xfrm>
            <a:off x="482600" y="165100"/>
            <a:ext cx="8087671" cy="954107"/>
          </a:xfrm>
          <a:prstGeom prst="rect">
            <a:avLst/>
          </a:prstGeom>
          <a:noFill/>
        </p:spPr>
        <p:txBody>
          <a:bodyPr wrap="none" rtlCol="0">
            <a:spAutoFit/>
          </a:bodyPr>
          <a:lstStyle/>
          <a:p>
            <a:r>
              <a:rPr lang="en-US" sz="3200" dirty="0" smtClean="0"/>
              <a:t>How learning to read changes cortical networks</a:t>
            </a:r>
          </a:p>
          <a:p>
            <a:r>
              <a:rPr lang="en-US" sz="2400" dirty="0" smtClean="0"/>
              <a:t>                            (</a:t>
            </a:r>
            <a:r>
              <a:rPr lang="en-US" sz="2400" dirty="0" err="1" smtClean="0"/>
              <a:t>Dehaene</a:t>
            </a:r>
            <a:r>
              <a:rPr lang="en-US" sz="2400" dirty="0" smtClean="0"/>
              <a:t> et al., 2010, </a:t>
            </a:r>
            <a:r>
              <a:rPr lang="en-US" sz="2400" i="1" dirty="0" smtClean="0"/>
              <a:t>Science</a:t>
            </a:r>
            <a:r>
              <a:rPr lang="en-US" sz="2400" dirty="0" smtClean="0"/>
              <a:t>)</a:t>
            </a:r>
            <a:endParaRPr lang="en-US" sz="2400" dirty="0"/>
          </a:p>
        </p:txBody>
      </p:sp>
      <p:sp>
        <p:nvSpPr>
          <p:cNvPr id="13" name="Title 12"/>
          <p:cNvSpPr>
            <a:spLocks noGrp="1"/>
          </p:cNvSpPr>
          <p:nvPr>
            <p:ph type="title"/>
          </p:nvPr>
        </p:nvSpPr>
        <p:spPr/>
        <p:txBody>
          <a:bodyPr/>
          <a:lstStyle/>
          <a:p>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0289"/>
            <a:ext cx="8229600" cy="1143000"/>
          </a:xfrm>
        </p:spPr>
        <p:txBody>
          <a:bodyPr>
            <a:normAutofit/>
          </a:bodyPr>
          <a:lstStyle/>
          <a:p>
            <a:r>
              <a:rPr lang="en-US" dirty="0" smtClean="0"/>
              <a:t>Test of critical thinking</a:t>
            </a:r>
            <a:endParaRPr lang="en-US" dirty="0"/>
          </a:p>
        </p:txBody>
      </p:sp>
      <p:pic>
        <p:nvPicPr>
          <p:cNvPr id="4" name="Content Placeholder 3" descr="Screen shot 2011-10-21 at 11.03.51 PM.png"/>
          <p:cNvPicPr>
            <a:picLocks noGrp="1" noChangeAspect="1"/>
          </p:cNvPicPr>
          <p:nvPr>
            <p:ph idx="1"/>
          </p:nvPr>
        </p:nvPicPr>
        <p:blipFill>
          <a:blip r:embed="rId3"/>
          <a:srcRect l="-10004" r="-10004"/>
          <a:stretch>
            <a:fillRect/>
          </a:stretch>
        </p:blipFill>
        <p:spPr>
          <a:xfrm>
            <a:off x="457200" y="724938"/>
            <a:ext cx="8229600" cy="4525963"/>
          </a:xfrm>
        </p:spPr>
      </p:pic>
      <p:pic>
        <p:nvPicPr>
          <p:cNvPr id="5" name="Picture 4" descr="Screen shot 2011-10-21 at 11.10.41 PM.png"/>
          <p:cNvPicPr>
            <a:picLocks noChangeAspect="1"/>
          </p:cNvPicPr>
          <p:nvPr/>
        </p:nvPicPr>
        <p:blipFill>
          <a:blip r:embed="rId4"/>
          <a:stretch>
            <a:fillRect/>
          </a:stretch>
        </p:blipFill>
        <p:spPr>
          <a:xfrm>
            <a:off x="1651000" y="5552963"/>
            <a:ext cx="5842000" cy="1295400"/>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0289"/>
            <a:ext cx="8229600" cy="1143000"/>
          </a:xfrm>
        </p:spPr>
        <p:txBody>
          <a:bodyPr>
            <a:normAutofit/>
          </a:bodyPr>
          <a:lstStyle/>
          <a:p>
            <a:r>
              <a:rPr lang="en-US" dirty="0" smtClean="0"/>
              <a:t>Test of critical thinking</a:t>
            </a:r>
            <a:endParaRPr lang="en-US" dirty="0"/>
          </a:p>
        </p:txBody>
      </p:sp>
      <p:pic>
        <p:nvPicPr>
          <p:cNvPr id="4" name="Content Placeholder 3" descr="Screen shot 2011-10-21 at 11.03.51 PM.png"/>
          <p:cNvPicPr>
            <a:picLocks noGrp="1" noChangeAspect="1"/>
          </p:cNvPicPr>
          <p:nvPr>
            <p:ph idx="1"/>
          </p:nvPr>
        </p:nvPicPr>
        <p:blipFill>
          <a:blip r:embed="rId3"/>
          <a:srcRect l="-10004" r="-10004"/>
          <a:stretch>
            <a:fillRect/>
          </a:stretch>
        </p:blipFill>
        <p:spPr>
          <a:xfrm>
            <a:off x="457200" y="724938"/>
            <a:ext cx="8229600" cy="4525963"/>
          </a:xfrm>
        </p:spPr>
      </p:pic>
      <p:pic>
        <p:nvPicPr>
          <p:cNvPr id="5" name="Picture 4" descr="Screen shot 2011-10-21 at 11.10.41 PM.png"/>
          <p:cNvPicPr>
            <a:picLocks noChangeAspect="1"/>
          </p:cNvPicPr>
          <p:nvPr/>
        </p:nvPicPr>
        <p:blipFill>
          <a:blip r:embed="rId4"/>
          <a:stretch>
            <a:fillRect/>
          </a:stretch>
        </p:blipFill>
        <p:spPr>
          <a:xfrm>
            <a:off x="1651000" y="5552963"/>
            <a:ext cx="5842000" cy="1295400"/>
          </a:xfrm>
          <a:prstGeom prst="rect">
            <a:avLst/>
          </a:prstGeom>
        </p:spPr>
      </p:pic>
      <p:sp>
        <p:nvSpPr>
          <p:cNvPr id="6" name="Sun 5"/>
          <p:cNvSpPr/>
          <p:nvPr/>
        </p:nvSpPr>
        <p:spPr>
          <a:xfrm>
            <a:off x="1651000" y="6287808"/>
            <a:ext cx="435040" cy="313037"/>
          </a:xfrm>
          <a:prstGeom prst="su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sp>
        <p:nvSpPr>
          <p:cNvPr id="3" name="Content Placeholder 2"/>
          <p:cNvSpPr>
            <a:spLocks noGrp="1"/>
          </p:cNvSpPr>
          <p:nvPr>
            <p:ph idx="1"/>
          </p:nvPr>
        </p:nvSpPr>
        <p:spPr/>
        <p:txBody>
          <a:bodyPr/>
          <a:lstStyle/>
          <a:p>
            <a:r>
              <a:rPr lang="en-US" dirty="0" smtClean="0">
                <a:solidFill>
                  <a:srgbClr val="FF0000"/>
                </a:solidFill>
                <a:ea typeface="ＭＳ Ｐゴシック" charset="-128"/>
                <a:cs typeface="ＭＳ Ｐゴシック" charset="-128"/>
              </a:rPr>
              <a:t>Critical thinking </a:t>
            </a:r>
            <a:r>
              <a:rPr lang="en-US" dirty="0" smtClean="0">
                <a:solidFill>
                  <a:srgbClr val="000000"/>
                </a:solidFill>
                <a:ea typeface="ＭＳ Ｐゴシック" charset="-128"/>
                <a:cs typeface="ＭＳ Ｐゴシック" charset="-128"/>
              </a:rPr>
              <a:t>–Number of non-assigned books read during freshman year was positively related to improvement in critical thinking skills during the year. </a:t>
            </a:r>
          </a:p>
          <a:p>
            <a:endParaRPr lang="en-US" dirty="0" smtClean="0">
              <a:solidFill>
                <a:srgbClr val="000000"/>
              </a:solidFill>
              <a:ea typeface="ＭＳ Ｐゴシック" charset="-128"/>
              <a:cs typeface="ＭＳ Ｐゴシック" charset="-128"/>
            </a:endParaRPr>
          </a:p>
          <a:p>
            <a:endParaRPr lang="en-US" dirty="0" smtClean="0">
              <a:solidFill>
                <a:srgbClr val="000000"/>
              </a:solidFill>
              <a:ea typeface="ＭＳ Ｐゴシック" charset="-128"/>
              <a:cs typeface="ＭＳ Ｐゴシック" charset="-128"/>
            </a:endParaRPr>
          </a:p>
          <a:p>
            <a:endParaRPr lang="en-US" dirty="0" smtClean="0">
              <a:solidFill>
                <a:srgbClr val="000000"/>
              </a:solidFill>
              <a:ea typeface="ＭＳ Ｐゴシック" charset="-128"/>
              <a:cs typeface="ＭＳ Ｐゴシック" charset="-128"/>
            </a:endParaRPr>
          </a:p>
          <a:p>
            <a:pPr>
              <a:buNone/>
            </a:pPr>
            <a:r>
              <a:rPr lang="en-US" sz="2000" dirty="0" smtClean="0">
                <a:solidFill>
                  <a:srgbClr val="000000"/>
                </a:solidFill>
                <a:ea typeface="ＭＳ Ｐゴシック" charset="-128"/>
                <a:cs typeface="ＭＳ Ｐゴシック" charset="-128"/>
              </a:rPr>
              <a:t>(</a:t>
            </a:r>
            <a:r>
              <a:rPr lang="en-US" sz="2000" dirty="0" err="1" smtClean="0">
                <a:solidFill>
                  <a:srgbClr val="000000"/>
                </a:solidFill>
                <a:ea typeface="ＭＳ Ｐゴシック" charset="-128"/>
                <a:cs typeface="ＭＳ Ｐゴシック" charset="-128"/>
              </a:rPr>
              <a:t>Terenzini</a:t>
            </a:r>
            <a:r>
              <a:rPr lang="en-US" sz="2000" dirty="0" smtClean="0">
                <a:solidFill>
                  <a:srgbClr val="000000"/>
                </a:solidFill>
                <a:ea typeface="ＭＳ Ｐゴシック" charset="-128"/>
                <a:cs typeface="ＭＳ Ｐゴシック" charset="-128"/>
              </a:rPr>
              <a:t> et al., 1995)</a:t>
            </a:r>
          </a:p>
          <a:p>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Effects of reading on behavior</a:t>
            </a:r>
            <a:endParaRPr lang="en-US" dirty="0"/>
          </a:p>
        </p:txBody>
      </p:sp>
      <p:sp>
        <p:nvSpPr>
          <p:cNvPr id="3" name="Content Placeholder 2"/>
          <p:cNvSpPr>
            <a:spLocks noGrp="1"/>
          </p:cNvSpPr>
          <p:nvPr>
            <p:ph idx="1"/>
          </p:nvPr>
        </p:nvSpPr>
        <p:spPr/>
        <p:txBody>
          <a:bodyPr/>
          <a:lstStyle/>
          <a:p>
            <a:r>
              <a:rPr lang="en-US" dirty="0" smtClean="0"/>
              <a:t>Cognitive processes</a:t>
            </a:r>
          </a:p>
          <a:p>
            <a:r>
              <a:rPr lang="en-US" dirty="0" smtClean="0">
                <a:solidFill>
                  <a:srgbClr val="FF0000"/>
                </a:solidFill>
              </a:rPr>
              <a:t>Social behavior</a:t>
            </a:r>
            <a:endParaRPr lang="en-US" dirty="0">
              <a:solidFill>
                <a:srgbClr val="FF0000"/>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bwMode="auto">
          <a:xfrm>
            <a:off x="685800" y="8989"/>
            <a:ext cx="7749540" cy="1440180"/>
          </a:xfrm>
          <a:solidFill>
            <a:srgbClr val="FFFFFF"/>
          </a:solidFill>
          <a:ln>
            <a:solidFill>
              <a:srgbClr val="000000"/>
            </a:solidFill>
            <a:miter lim="800000"/>
            <a:headEnd/>
            <a:tailEnd/>
          </a:ln>
        </p:spPr>
        <p:txBody>
          <a:bodyPr wrap="square" lIns="91439" tIns="45719" rIns="91439" bIns="45719" numCol="1" anchor="t" anchorCtr="0" compatLnSpc="1">
            <a:prstTxWarp prst="textNoShape">
              <a:avLst/>
            </a:prstTxWarp>
          </a:bodyPr>
          <a:lstStyle/>
          <a:p>
            <a:pPr eaLnBrk="1" hangingPunct="1"/>
            <a:r>
              <a:rPr lang="en-US" dirty="0" smtClean="0"/>
              <a:t> </a:t>
            </a:r>
            <a:r>
              <a:rPr lang="en-US" sz="2900" dirty="0" smtClean="0"/>
              <a:t> </a:t>
            </a:r>
            <a:r>
              <a:rPr lang="en-US" sz="2900" dirty="0" smtClean="0">
                <a:solidFill>
                  <a:srgbClr val="000000"/>
                </a:solidFill>
              </a:rPr>
              <a:t>Social </a:t>
            </a:r>
            <a:r>
              <a:rPr lang="en-US" sz="2900" smtClean="0">
                <a:solidFill>
                  <a:srgbClr val="000000"/>
                </a:solidFill>
              </a:rPr>
              <a:t>effect of literacy </a:t>
            </a:r>
            <a:r>
              <a:rPr lang="en-US" sz="2900" dirty="0">
                <a:solidFill>
                  <a:srgbClr val="000000"/>
                </a:solidFill>
              </a:rPr>
              <a:t>and reading</a:t>
            </a:r>
            <a:endParaRPr lang="en-US" dirty="0">
              <a:solidFill>
                <a:srgbClr val="000000"/>
              </a:solidFill>
            </a:endParaRPr>
          </a:p>
        </p:txBody>
      </p:sp>
      <p:sp>
        <p:nvSpPr>
          <p:cNvPr id="18435" name="Rectangle 3"/>
          <p:cNvSpPr>
            <a:spLocks noGrp="1" noChangeArrowheads="1"/>
          </p:cNvSpPr>
          <p:nvPr>
            <p:ph type="body" idx="1"/>
          </p:nvPr>
        </p:nvSpPr>
        <p:spPr bwMode="auto">
          <a:xfrm>
            <a:off x="875250" y="1483493"/>
            <a:ext cx="7818120" cy="5829300"/>
          </a:xfrm>
          <a:solidFill>
            <a:srgbClr val="FFFFFF"/>
          </a:solidFill>
          <a:ln>
            <a:solidFill>
              <a:schemeClr val="bg1"/>
            </a:solidFill>
            <a:miter lim="800000"/>
            <a:headEnd/>
            <a:tailEnd/>
          </a:ln>
        </p:spPr>
        <p:txBody>
          <a:bodyPr wrap="square" lIns="91439" tIns="45719" rIns="91439" bIns="45719" numCol="1" anchor="t" anchorCtr="0" compatLnSpc="1">
            <a:prstTxWarp prst="textNoShape">
              <a:avLst/>
            </a:prstTxWarp>
          </a:bodyPr>
          <a:lstStyle/>
          <a:p>
            <a:pPr marL="308610" indent="-308610">
              <a:lnSpc>
                <a:spcPct val="90000"/>
              </a:lnSpc>
            </a:pPr>
            <a:r>
              <a:rPr lang="en-US" sz="2200" dirty="0" err="1">
                <a:solidFill>
                  <a:srgbClr val="000000"/>
                </a:solidFill>
              </a:rPr>
              <a:t>Wober</a:t>
            </a:r>
            <a:r>
              <a:rPr lang="en-US" sz="2200" dirty="0">
                <a:solidFill>
                  <a:srgbClr val="000000"/>
                </a:solidFill>
              </a:rPr>
              <a:t> study in Nigeria in 1960s.  Workers in a company could choose between:</a:t>
            </a:r>
          </a:p>
          <a:p>
            <a:pPr marL="668655" lvl="1" indent="-257175">
              <a:lnSpc>
                <a:spcPct val="90000"/>
              </a:lnSpc>
              <a:buNone/>
            </a:pPr>
            <a:r>
              <a:rPr lang="en-US" sz="2200" dirty="0">
                <a:solidFill>
                  <a:srgbClr val="000000"/>
                </a:solidFill>
              </a:rPr>
              <a:t>   1. suburban housing development with yards in a quiet residential </a:t>
            </a:r>
            <a:r>
              <a:rPr lang="en-US" sz="2200" dirty="0" smtClean="0">
                <a:solidFill>
                  <a:srgbClr val="000000"/>
                </a:solidFill>
              </a:rPr>
              <a:t>environment</a:t>
            </a:r>
          </a:p>
          <a:p>
            <a:pPr marL="668655" lvl="1" indent="-257175">
              <a:lnSpc>
                <a:spcPct val="90000"/>
              </a:lnSpc>
              <a:buNone/>
            </a:pPr>
            <a:r>
              <a:rPr lang="en-US" sz="2200" dirty="0" smtClean="0">
                <a:solidFill>
                  <a:srgbClr val="000000"/>
                </a:solidFill>
              </a:rPr>
              <a:t>	</a:t>
            </a:r>
            <a:r>
              <a:rPr lang="en-US" sz="2200" dirty="0">
                <a:solidFill>
                  <a:srgbClr val="000000"/>
                </a:solidFill>
              </a:rPr>
              <a:t>				</a:t>
            </a:r>
            <a:r>
              <a:rPr lang="en-US" sz="2200" u="sng" dirty="0">
                <a:solidFill>
                  <a:srgbClr val="000000"/>
                </a:solidFill>
              </a:rPr>
              <a:t>or</a:t>
            </a:r>
          </a:p>
          <a:p>
            <a:pPr marL="668655" lvl="1" indent="-257175">
              <a:lnSpc>
                <a:spcPct val="90000"/>
              </a:lnSpc>
              <a:buNone/>
            </a:pPr>
            <a:r>
              <a:rPr lang="en-US" sz="2200" dirty="0">
                <a:solidFill>
                  <a:srgbClr val="000000"/>
                </a:solidFill>
              </a:rPr>
              <a:t>	2.  living in traditional crowded, noisy, sociable urban 	    	environment with lots of street life</a:t>
            </a:r>
          </a:p>
          <a:p>
            <a:pPr marL="308610" indent="-308610">
              <a:lnSpc>
                <a:spcPct val="90000"/>
              </a:lnSpc>
            </a:pPr>
            <a:r>
              <a:rPr lang="en-US" sz="2200" dirty="0">
                <a:solidFill>
                  <a:srgbClr val="000000"/>
                </a:solidFill>
              </a:rPr>
              <a:t>When workers chose the former over the latter, it was often because they wanted to be </a:t>
            </a:r>
            <a:r>
              <a:rPr lang="en-US" sz="2200" u="sng" dirty="0">
                <a:solidFill>
                  <a:srgbClr val="000000"/>
                </a:solidFill>
              </a:rPr>
              <a:t>alone in peace and quiet</a:t>
            </a:r>
            <a:r>
              <a:rPr lang="en-US" sz="2200" dirty="0">
                <a:solidFill>
                  <a:srgbClr val="000000"/>
                </a:solidFill>
              </a:rPr>
              <a:t> to read!</a:t>
            </a:r>
          </a:p>
          <a:p>
            <a:pPr marL="308610" indent="-308610">
              <a:lnSpc>
                <a:spcPct val="90000"/>
              </a:lnSpc>
            </a:pPr>
            <a:r>
              <a:rPr lang="en-US" sz="2200" dirty="0">
                <a:solidFill>
                  <a:srgbClr val="000000"/>
                </a:solidFill>
              </a:rPr>
              <a:t>Literacy and formal schooling were just becoming widespread in Nigeria at that time</a:t>
            </a:r>
            <a:endParaRPr lang="en-US" sz="2200" dirty="0" smtClean="0">
              <a:solidFill>
                <a:srgbClr val="000000"/>
              </a:solidFill>
            </a:endParaRPr>
          </a:p>
          <a:p>
            <a:pPr marL="308610" indent="-308610">
              <a:lnSpc>
                <a:spcPct val="90000"/>
              </a:lnSpc>
            </a:pPr>
            <a:endParaRPr lang="en-US" sz="2200" dirty="0">
              <a:solidFill>
                <a:srgbClr val="000000"/>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7538"/>
            <a:ext cx="8229600" cy="1143000"/>
          </a:xfrm>
        </p:spPr>
        <p:txBody>
          <a:bodyPr>
            <a:normAutofit fontScale="90000"/>
          </a:bodyPr>
          <a:lstStyle/>
          <a:p>
            <a:pPr algn="l"/>
            <a:r>
              <a:rPr lang="en-US" dirty="0" smtClean="0"/>
              <a:t>So literacy was the first technology to reduce face-to-face interaction.</a:t>
            </a:r>
            <a:br>
              <a:rPr lang="en-US" dirty="0" smtClean="0"/>
            </a:br>
            <a:endParaRPr lang="en-US" dirty="0"/>
          </a:p>
        </p:txBody>
      </p:sp>
      <p:pic>
        <p:nvPicPr>
          <p:cNvPr id="4" name="Content Placeholder 3" descr="pat2.jpg"/>
          <p:cNvPicPr>
            <a:picLocks noGrp="1" noChangeAspect="1"/>
          </p:cNvPicPr>
          <p:nvPr>
            <p:ph idx="1"/>
          </p:nvPr>
        </p:nvPicPr>
        <p:blipFill>
          <a:blip r:embed="rId3"/>
          <a:srcRect l="-21361" r="-21361"/>
          <a:stretch>
            <a:fillRect/>
          </a:stretch>
        </p:blipFill>
        <p:spPr>
          <a:xfrm>
            <a:off x="685800" y="2082801"/>
            <a:ext cx="7689811" cy="4229100"/>
          </a:xfrm>
        </p:spPr>
      </p:pic>
      <p:sp>
        <p:nvSpPr>
          <p:cNvPr id="5" name="TextBox 4"/>
          <p:cNvSpPr txBox="1">
            <a:spLocks noChangeArrowheads="1"/>
          </p:cNvSpPr>
          <p:nvPr/>
        </p:nvSpPr>
        <p:spPr bwMode="auto">
          <a:xfrm>
            <a:off x="1828800" y="6335713"/>
            <a:ext cx="2389070" cy="369332"/>
          </a:xfrm>
          <a:prstGeom prst="rect">
            <a:avLst/>
          </a:prstGeom>
          <a:noFill/>
          <a:ln w="9525">
            <a:noFill/>
            <a:miter lim="800000"/>
            <a:headEnd/>
            <a:tailEnd/>
          </a:ln>
        </p:spPr>
        <p:txBody>
          <a:bodyPr wrap="none">
            <a:prstTxWarp prst="textNoShape">
              <a:avLst/>
            </a:prstTxWarp>
            <a:spAutoFit/>
          </a:bodyPr>
          <a:lstStyle/>
          <a:p>
            <a:r>
              <a:rPr lang="en-US" dirty="0">
                <a:latin typeface="Calibri" charset="0"/>
              </a:rPr>
              <a:t>Goldie </a:t>
            </a:r>
            <a:r>
              <a:rPr lang="en-US" dirty="0" err="1">
                <a:latin typeface="Calibri" charset="0"/>
              </a:rPr>
              <a:t>Salimkhan</a:t>
            </a:r>
            <a:r>
              <a:rPr lang="en-US" dirty="0">
                <a:latin typeface="Calibri" charset="0"/>
              </a:rPr>
              <a:t>, </a:t>
            </a:r>
            <a:r>
              <a:rPr lang="en-US" dirty="0" smtClean="0">
                <a:latin typeface="Calibri" charset="0"/>
              </a:rPr>
              <a:t>2011</a:t>
            </a:r>
            <a:endParaRPr lang="en-US" dirty="0">
              <a:latin typeface="Calibri"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8"/>
            <a:ext cx="8229600" cy="1143000"/>
          </a:xfrm>
        </p:spPr>
        <p:txBody>
          <a:bodyPr/>
          <a:lstStyle/>
          <a:p>
            <a:r>
              <a:rPr lang="en-US" dirty="0" smtClean="0"/>
              <a:t>Conclusions</a:t>
            </a:r>
            <a:endParaRPr lang="en-US" dirty="0"/>
          </a:p>
        </p:txBody>
      </p:sp>
      <p:sp>
        <p:nvSpPr>
          <p:cNvPr id="3" name="Content Placeholder 2"/>
          <p:cNvSpPr>
            <a:spLocks noGrp="1"/>
          </p:cNvSpPr>
          <p:nvPr>
            <p:ph idx="1"/>
          </p:nvPr>
        </p:nvSpPr>
        <p:spPr>
          <a:xfrm>
            <a:off x="457200" y="1168400"/>
            <a:ext cx="8407400" cy="5334000"/>
          </a:xfrm>
        </p:spPr>
        <p:txBody>
          <a:bodyPr>
            <a:normAutofit fontScale="77500" lnSpcReduction="20000"/>
          </a:bodyPr>
          <a:lstStyle/>
          <a:p>
            <a:r>
              <a:rPr lang="en-US" sz="3765" dirty="0" smtClean="0"/>
              <a:t>Brain</a:t>
            </a:r>
          </a:p>
          <a:p>
            <a:pPr lvl="1"/>
            <a:r>
              <a:rPr lang="en-US" sz="3294" dirty="0" smtClean="0"/>
              <a:t>On the neural level, the brain has adapted to reading by </a:t>
            </a:r>
          </a:p>
          <a:p>
            <a:pPr lvl="2"/>
            <a:r>
              <a:rPr lang="en-US" sz="2894" dirty="0" smtClean="0"/>
              <a:t>augmenting activity in the neural areas dedicated to speech </a:t>
            </a:r>
          </a:p>
          <a:p>
            <a:pPr lvl="2"/>
            <a:r>
              <a:rPr lang="en-US" sz="2894" dirty="0" smtClean="0"/>
              <a:t>recruiting areas of the visual cortex to work in the service of reading, </a:t>
            </a:r>
          </a:p>
          <a:p>
            <a:pPr lvl="2"/>
            <a:r>
              <a:rPr lang="en-US" sz="2894" dirty="0" smtClean="0"/>
              <a:t>enhancing activity in a part of the brain that has come to be known as the Visual Word Form Area</a:t>
            </a:r>
          </a:p>
          <a:p>
            <a:r>
              <a:rPr lang="en-US" sz="3765" dirty="0" smtClean="0"/>
              <a:t>Behavior</a:t>
            </a:r>
          </a:p>
          <a:p>
            <a:pPr lvl="1"/>
            <a:r>
              <a:rPr lang="en-US" sz="3294" dirty="0" smtClean="0"/>
              <a:t>Reading makes our cognitive processes</a:t>
            </a:r>
          </a:p>
          <a:p>
            <a:pPr lvl="2"/>
            <a:r>
              <a:rPr lang="en-US" sz="2894" dirty="0" smtClean="0"/>
              <a:t>more reflective, </a:t>
            </a:r>
          </a:p>
          <a:p>
            <a:pPr lvl="2"/>
            <a:r>
              <a:rPr lang="en-US" sz="2894" dirty="0" smtClean="0"/>
              <a:t>more critical </a:t>
            </a:r>
          </a:p>
          <a:p>
            <a:pPr lvl="2"/>
            <a:r>
              <a:rPr lang="en-US" sz="2894" dirty="0" smtClean="0"/>
              <a:t>more creative in the classical sense.</a:t>
            </a:r>
          </a:p>
          <a:p>
            <a:pPr lvl="1"/>
            <a:r>
              <a:rPr lang="en-US" sz="3294" dirty="0" smtClean="0"/>
              <a:t>In terms of social behavior, reading was the first medium to reduce social interaction. But it was not the last!</a:t>
            </a:r>
          </a:p>
          <a:p>
            <a:pPr>
              <a:buNone/>
            </a:pPr>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Title 1"/>
          <p:cNvSpPr>
            <a:spLocks noGrp="1"/>
          </p:cNvSpPr>
          <p:nvPr>
            <p:ph type="ctrTitle"/>
          </p:nvPr>
        </p:nvSpPr>
        <p:spPr>
          <a:xfrm>
            <a:off x="152400" y="-250825"/>
            <a:ext cx="8991600" cy="1470025"/>
          </a:xfrm>
        </p:spPr>
        <p:txBody>
          <a:bodyPr/>
          <a:lstStyle/>
          <a:p>
            <a:pPr eaLnBrk="1" hangingPunct="1"/>
            <a:r>
              <a:rPr lang="en-US" sz="3600" dirty="0" smtClean="0">
                <a:ea typeface="ＭＳ Ｐゴシック" charset="-128"/>
                <a:cs typeface="ＭＳ Ｐゴシック" charset="-128"/>
              </a:rPr>
              <a:t>The End!</a:t>
            </a:r>
          </a:p>
        </p:txBody>
      </p:sp>
      <p:sp>
        <p:nvSpPr>
          <p:cNvPr id="15363" name="Subtitle 2"/>
          <p:cNvSpPr>
            <a:spLocks noGrp="1"/>
          </p:cNvSpPr>
          <p:nvPr>
            <p:ph type="subTitle" idx="1"/>
          </p:nvPr>
        </p:nvSpPr>
        <p:spPr>
          <a:xfrm>
            <a:off x="2692400" y="5832391"/>
            <a:ext cx="4343400" cy="1101810"/>
          </a:xfrm>
        </p:spPr>
        <p:txBody>
          <a:bodyPr>
            <a:normAutofit/>
          </a:bodyPr>
          <a:lstStyle/>
          <a:p>
            <a:pPr eaLnBrk="1" hangingPunct="1">
              <a:spcBef>
                <a:spcPts val="0"/>
              </a:spcBef>
            </a:pPr>
            <a:r>
              <a:rPr lang="en-US" sz="3600" dirty="0" smtClean="0">
                <a:solidFill>
                  <a:schemeClr val="tx1"/>
                </a:solidFill>
                <a:ea typeface="ＭＳ Ｐゴシック" charset="-128"/>
                <a:cs typeface="ＭＳ Ｐゴシック" charset="-128"/>
              </a:rPr>
              <a:t>Let’s talk!</a:t>
            </a:r>
          </a:p>
        </p:txBody>
      </p:sp>
      <p:pic>
        <p:nvPicPr>
          <p:cNvPr id="9" name="Picture 8" descr="pat1-1.jpg"/>
          <p:cNvPicPr>
            <a:picLocks noChangeAspect="1"/>
          </p:cNvPicPr>
          <p:nvPr/>
        </p:nvPicPr>
        <p:blipFill>
          <a:blip r:embed="rId3"/>
          <a:stretch>
            <a:fillRect/>
          </a:stretch>
        </p:blipFill>
        <p:spPr>
          <a:xfrm>
            <a:off x="1771808" y="1143000"/>
            <a:ext cx="5697398" cy="4546599"/>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34126"/>
            <a:ext cx="8229600" cy="1143000"/>
          </a:xfrm>
        </p:spPr>
        <p:txBody>
          <a:bodyPr/>
          <a:lstStyle/>
          <a:p>
            <a:r>
              <a:rPr lang="en-US" dirty="0" smtClean="0"/>
              <a:t> </a:t>
            </a:r>
            <a:endParaRPr lang="en-US" dirty="0"/>
          </a:p>
        </p:txBody>
      </p:sp>
      <p:pic>
        <p:nvPicPr>
          <p:cNvPr id="8" name="Picture 7" descr="Screen shot 2011-10-22 at 4.00.17 PM science reading key to groups.png"/>
          <p:cNvPicPr>
            <a:picLocks noChangeAspect="1"/>
          </p:cNvPicPr>
          <p:nvPr/>
        </p:nvPicPr>
        <p:blipFill>
          <a:blip r:embed="rId3"/>
          <a:stretch>
            <a:fillRect/>
          </a:stretch>
        </p:blipFill>
        <p:spPr>
          <a:xfrm>
            <a:off x="5575299" y="3392898"/>
            <a:ext cx="3734475" cy="2207802"/>
          </a:xfrm>
          <a:prstGeom prst="rect">
            <a:avLst/>
          </a:prstGeom>
        </p:spPr>
      </p:pic>
      <p:sp>
        <p:nvSpPr>
          <p:cNvPr id="7" name="TextBox 6"/>
          <p:cNvSpPr txBox="1"/>
          <p:nvPr/>
        </p:nvSpPr>
        <p:spPr>
          <a:xfrm>
            <a:off x="6578600" y="2832100"/>
            <a:ext cx="1085754" cy="461665"/>
          </a:xfrm>
          <a:prstGeom prst="rect">
            <a:avLst/>
          </a:prstGeom>
          <a:noFill/>
        </p:spPr>
        <p:txBody>
          <a:bodyPr wrap="none" rtlCol="0">
            <a:spAutoFit/>
          </a:bodyPr>
          <a:lstStyle/>
          <a:p>
            <a:r>
              <a:rPr lang="en-US" sz="2400" dirty="0" smtClean="0"/>
              <a:t>Groups</a:t>
            </a:r>
            <a:endParaRPr lang="en-US" sz="2400" dirty="0"/>
          </a:p>
        </p:txBody>
      </p:sp>
      <p:sp>
        <p:nvSpPr>
          <p:cNvPr id="11" name="TextBox 10"/>
          <p:cNvSpPr txBox="1"/>
          <p:nvPr/>
        </p:nvSpPr>
        <p:spPr>
          <a:xfrm>
            <a:off x="482600" y="165100"/>
            <a:ext cx="8087671" cy="954107"/>
          </a:xfrm>
          <a:prstGeom prst="rect">
            <a:avLst/>
          </a:prstGeom>
          <a:noFill/>
        </p:spPr>
        <p:txBody>
          <a:bodyPr wrap="none" rtlCol="0">
            <a:spAutoFit/>
          </a:bodyPr>
          <a:lstStyle/>
          <a:p>
            <a:r>
              <a:rPr lang="en-US" sz="3200" dirty="0" smtClean="0"/>
              <a:t>How learning to read changes cortical networks</a:t>
            </a:r>
          </a:p>
          <a:p>
            <a:r>
              <a:rPr lang="en-US" sz="2400" dirty="0" smtClean="0"/>
              <a:t>                            (</a:t>
            </a:r>
            <a:r>
              <a:rPr lang="en-US" sz="2400" dirty="0" err="1" smtClean="0"/>
              <a:t>Dehaene</a:t>
            </a:r>
            <a:r>
              <a:rPr lang="en-US" sz="2400" dirty="0" smtClean="0"/>
              <a:t> et al., 2010, </a:t>
            </a:r>
            <a:r>
              <a:rPr lang="en-US" sz="2400" i="1" dirty="0" smtClean="0"/>
              <a:t>Science</a:t>
            </a:r>
            <a:r>
              <a:rPr lang="en-US" sz="2400" dirty="0" smtClean="0"/>
              <a:t>)</a:t>
            </a:r>
            <a:endParaRPr lang="en-US" sz="2400" dirty="0"/>
          </a:p>
        </p:txBody>
      </p:sp>
      <p:sp>
        <p:nvSpPr>
          <p:cNvPr id="13" name="TextBox 12"/>
          <p:cNvSpPr txBox="1"/>
          <p:nvPr/>
        </p:nvSpPr>
        <p:spPr>
          <a:xfrm>
            <a:off x="304800" y="1659526"/>
            <a:ext cx="7045518" cy="954107"/>
          </a:xfrm>
          <a:prstGeom prst="rect">
            <a:avLst/>
          </a:prstGeom>
          <a:noFill/>
        </p:spPr>
        <p:txBody>
          <a:bodyPr wrap="none" rtlCol="0">
            <a:spAutoFit/>
          </a:bodyPr>
          <a:lstStyle/>
          <a:p>
            <a:r>
              <a:rPr lang="en-US" sz="2800" dirty="0" err="1" smtClean="0"/>
              <a:t>fMRI</a:t>
            </a:r>
            <a:r>
              <a:rPr lang="en-US" sz="2800" dirty="0" smtClean="0"/>
              <a:t> study</a:t>
            </a:r>
          </a:p>
          <a:p>
            <a:r>
              <a:rPr lang="en-US" sz="2800" dirty="0" err="1" smtClean="0"/>
              <a:t>fMRI</a:t>
            </a:r>
            <a:r>
              <a:rPr lang="en-US" sz="2800" dirty="0" smtClean="0"/>
              <a:t> = functional Magnetic Resonance Imaging</a:t>
            </a:r>
            <a:endParaRPr lang="en-US" sz="28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8" name="Picture 7" descr="Screen shot 2011-10-22 at 4.00.17 PM science reading key to groups.png"/>
          <p:cNvPicPr>
            <a:picLocks noChangeAspect="1"/>
          </p:cNvPicPr>
          <p:nvPr/>
        </p:nvPicPr>
        <p:blipFill>
          <a:blip r:embed="rId3"/>
          <a:stretch>
            <a:fillRect/>
          </a:stretch>
        </p:blipFill>
        <p:spPr>
          <a:xfrm>
            <a:off x="5575299" y="3392898"/>
            <a:ext cx="3734475" cy="2207802"/>
          </a:xfrm>
          <a:prstGeom prst="rect">
            <a:avLst/>
          </a:prstGeom>
        </p:spPr>
      </p:pic>
      <p:sp>
        <p:nvSpPr>
          <p:cNvPr id="7" name="TextBox 6"/>
          <p:cNvSpPr txBox="1"/>
          <p:nvPr/>
        </p:nvSpPr>
        <p:spPr>
          <a:xfrm>
            <a:off x="6578600" y="2832100"/>
            <a:ext cx="1085754" cy="461665"/>
          </a:xfrm>
          <a:prstGeom prst="rect">
            <a:avLst/>
          </a:prstGeom>
          <a:noFill/>
        </p:spPr>
        <p:txBody>
          <a:bodyPr wrap="none" rtlCol="0">
            <a:spAutoFit/>
          </a:bodyPr>
          <a:lstStyle/>
          <a:p>
            <a:r>
              <a:rPr lang="en-US" sz="2400" dirty="0" smtClean="0"/>
              <a:t>Groups</a:t>
            </a:r>
            <a:endParaRPr lang="en-US" sz="2400" dirty="0"/>
          </a:p>
        </p:txBody>
      </p:sp>
      <p:sp>
        <p:nvSpPr>
          <p:cNvPr id="11" name="TextBox 10"/>
          <p:cNvSpPr txBox="1"/>
          <p:nvPr/>
        </p:nvSpPr>
        <p:spPr>
          <a:xfrm>
            <a:off x="482600" y="165100"/>
            <a:ext cx="8087671" cy="954107"/>
          </a:xfrm>
          <a:prstGeom prst="rect">
            <a:avLst/>
          </a:prstGeom>
          <a:noFill/>
        </p:spPr>
        <p:txBody>
          <a:bodyPr wrap="none" rtlCol="0">
            <a:spAutoFit/>
          </a:bodyPr>
          <a:lstStyle/>
          <a:p>
            <a:r>
              <a:rPr lang="en-US" sz="3200" dirty="0" smtClean="0"/>
              <a:t>How learning to read changes cortical networks</a:t>
            </a:r>
          </a:p>
          <a:p>
            <a:r>
              <a:rPr lang="en-US" sz="2400" dirty="0" smtClean="0"/>
              <a:t>                            (</a:t>
            </a:r>
            <a:r>
              <a:rPr lang="en-US" sz="2400" dirty="0" err="1" smtClean="0"/>
              <a:t>Dehaene</a:t>
            </a:r>
            <a:r>
              <a:rPr lang="en-US" sz="2400" dirty="0" smtClean="0"/>
              <a:t> et al., 2010, </a:t>
            </a:r>
            <a:r>
              <a:rPr lang="en-US" sz="2400" i="1" dirty="0" smtClean="0"/>
              <a:t>Science</a:t>
            </a:r>
            <a:r>
              <a:rPr lang="en-US" sz="2400" dirty="0" smtClean="0"/>
              <a:t>)</a:t>
            </a:r>
            <a:endParaRPr lang="en-US" sz="2400" dirty="0"/>
          </a:p>
        </p:txBody>
      </p:sp>
      <p:pic>
        <p:nvPicPr>
          <p:cNvPr id="13" name="Picture 12" descr="Screen shot 2011-10-22 at 5.19.00 PM occipital.png"/>
          <p:cNvPicPr>
            <a:picLocks noChangeAspect="1"/>
          </p:cNvPicPr>
          <p:nvPr/>
        </p:nvPicPr>
        <p:blipFill>
          <a:blip r:embed="rId4"/>
          <a:stretch>
            <a:fillRect/>
          </a:stretch>
        </p:blipFill>
        <p:spPr>
          <a:xfrm>
            <a:off x="457200" y="1417638"/>
            <a:ext cx="5297243" cy="5650392"/>
          </a:xfrm>
          <a:prstGeom prst="rect">
            <a:avLst/>
          </a:prstGeom>
        </p:spPr>
      </p:pic>
      <p:sp>
        <p:nvSpPr>
          <p:cNvPr id="12" name="Rectangle 11"/>
          <p:cNvSpPr/>
          <p:nvPr/>
        </p:nvSpPr>
        <p:spPr>
          <a:xfrm>
            <a:off x="901700" y="2150765"/>
            <a:ext cx="4660900" cy="5797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p:cNvSpPr txBox="1"/>
          <p:nvPr/>
        </p:nvSpPr>
        <p:spPr>
          <a:xfrm>
            <a:off x="5511800" y="1587500"/>
            <a:ext cx="3711272" cy="830997"/>
          </a:xfrm>
          <a:prstGeom prst="rect">
            <a:avLst/>
          </a:prstGeom>
          <a:noFill/>
        </p:spPr>
        <p:txBody>
          <a:bodyPr wrap="none" rtlCol="0">
            <a:spAutoFit/>
          </a:bodyPr>
          <a:lstStyle/>
          <a:p>
            <a:r>
              <a:rPr lang="en-US" sz="2400" dirty="0" smtClean="0"/>
              <a:t>Left frontal cortex = Area for</a:t>
            </a:r>
          </a:p>
          <a:p>
            <a:r>
              <a:rPr lang="en-US" sz="2400" dirty="0" smtClean="0"/>
              <a:t>producing sentences</a:t>
            </a:r>
            <a:endParaRPr lang="en-US" sz="2400" dirty="0"/>
          </a:p>
        </p:txBody>
      </p:sp>
      <p:pic>
        <p:nvPicPr>
          <p:cNvPr id="9" name="Picture 8" descr="Screen shot 2011-10-22 at 5.38.14 PM left frontal.png"/>
          <p:cNvPicPr>
            <a:picLocks noChangeAspect="1"/>
          </p:cNvPicPr>
          <p:nvPr/>
        </p:nvPicPr>
        <p:blipFill>
          <a:blip r:embed="rId5"/>
          <a:stretch>
            <a:fillRect/>
          </a:stretch>
        </p:blipFill>
        <p:spPr>
          <a:xfrm>
            <a:off x="-25401" y="1651000"/>
            <a:ext cx="5475911" cy="5417030"/>
          </a:xfrm>
          <a:prstGeom prst="rect">
            <a:avLst/>
          </a:prstGeom>
        </p:spPr>
      </p:pic>
      <p:sp>
        <p:nvSpPr>
          <p:cNvPr id="10" name="Rectangle 9"/>
          <p:cNvSpPr/>
          <p:nvPr/>
        </p:nvSpPr>
        <p:spPr>
          <a:xfrm>
            <a:off x="698500" y="2303165"/>
            <a:ext cx="4660900" cy="5797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8" name="Picture 7" descr="Screen shot 2011-10-22 at 4.00.17 PM science reading key to groups.png"/>
          <p:cNvPicPr>
            <a:picLocks noChangeAspect="1"/>
          </p:cNvPicPr>
          <p:nvPr/>
        </p:nvPicPr>
        <p:blipFill>
          <a:blip r:embed="rId3"/>
          <a:stretch>
            <a:fillRect/>
          </a:stretch>
        </p:blipFill>
        <p:spPr>
          <a:xfrm>
            <a:off x="5575299" y="3392898"/>
            <a:ext cx="3734475" cy="2207802"/>
          </a:xfrm>
          <a:prstGeom prst="rect">
            <a:avLst/>
          </a:prstGeom>
        </p:spPr>
      </p:pic>
      <p:sp>
        <p:nvSpPr>
          <p:cNvPr id="7" name="TextBox 6"/>
          <p:cNvSpPr txBox="1"/>
          <p:nvPr/>
        </p:nvSpPr>
        <p:spPr>
          <a:xfrm>
            <a:off x="6578600" y="2832100"/>
            <a:ext cx="1085754" cy="461665"/>
          </a:xfrm>
          <a:prstGeom prst="rect">
            <a:avLst/>
          </a:prstGeom>
          <a:noFill/>
        </p:spPr>
        <p:txBody>
          <a:bodyPr wrap="none" rtlCol="0">
            <a:spAutoFit/>
          </a:bodyPr>
          <a:lstStyle/>
          <a:p>
            <a:r>
              <a:rPr lang="en-US" sz="2400" dirty="0" smtClean="0"/>
              <a:t>Groups</a:t>
            </a:r>
            <a:endParaRPr lang="en-US" sz="2400" dirty="0"/>
          </a:p>
        </p:txBody>
      </p:sp>
      <p:sp>
        <p:nvSpPr>
          <p:cNvPr id="11" name="TextBox 10"/>
          <p:cNvSpPr txBox="1"/>
          <p:nvPr/>
        </p:nvSpPr>
        <p:spPr>
          <a:xfrm>
            <a:off x="482600" y="165100"/>
            <a:ext cx="8087671" cy="954107"/>
          </a:xfrm>
          <a:prstGeom prst="rect">
            <a:avLst/>
          </a:prstGeom>
          <a:noFill/>
        </p:spPr>
        <p:txBody>
          <a:bodyPr wrap="none" rtlCol="0">
            <a:spAutoFit/>
          </a:bodyPr>
          <a:lstStyle/>
          <a:p>
            <a:r>
              <a:rPr lang="en-US" sz="3200" dirty="0" smtClean="0"/>
              <a:t>How learning to read changes cortical networks</a:t>
            </a:r>
          </a:p>
          <a:p>
            <a:r>
              <a:rPr lang="en-US" sz="2400" dirty="0" smtClean="0"/>
              <a:t>                            (</a:t>
            </a:r>
            <a:r>
              <a:rPr lang="en-US" sz="2400" dirty="0" err="1" smtClean="0"/>
              <a:t>Dehaene</a:t>
            </a:r>
            <a:r>
              <a:rPr lang="en-US" sz="2400" dirty="0" smtClean="0"/>
              <a:t> et al., 2010, </a:t>
            </a:r>
            <a:r>
              <a:rPr lang="en-US" sz="2400" i="1" dirty="0" smtClean="0"/>
              <a:t>Science</a:t>
            </a:r>
            <a:r>
              <a:rPr lang="en-US" sz="2400" dirty="0" smtClean="0"/>
              <a:t>)</a:t>
            </a:r>
            <a:endParaRPr lang="en-US" sz="2400" dirty="0"/>
          </a:p>
        </p:txBody>
      </p:sp>
      <p:pic>
        <p:nvPicPr>
          <p:cNvPr id="13" name="Picture 12" descr="Screen shot 2011-10-22 at 5.19.00 PM occipital.png"/>
          <p:cNvPicPr>
            <a:picLocks noChangeAspect="1"/>
          </p:cNvPicPr>
          <p:nvPr/>
        </p:nvPicPr>
        <p:blipFill>
          <a:blip r:embed="rId4"/>
          <a:stretch>
            <a:fillRect/>
          </a:stretch>
        </p:blipFill>
        <p:spPr>
          <a:xfrm>
            <a:off x="457200" y="1417638"/>
            <a:ext cx="5297243" cy="5650392"/>
          </a:xfrm>
          <a:prstGeom prst="rect">
            <a:avLst/>
          </a:prstGeom>
        </p:spPr>
      </p:pic>
      <p:sp>
        <p:nvSpPr>
          <p:cNvPr id="12" name="Rectangle 11"/>
          <p:cNvSpPr/>
          <p:nvPr/>
        </p:nvSpPr>
        <p:spPr>
          <a:xfrm>
            <a:off x="901700" y="2150765"/>
            <a:ext cx="4660900" cy="5797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p:cNvSpPr txBox="1"/>
          <p:nvPr/>
        </p:nvSpPr>
        <p:spPr>
          <a:xfrm>
            <a:off x="5511800" y="1651000"/>
            <a:ext cx="3607628" cy="830997"/>
          </a:xfrm>
          <a:prstGeom prst="rect">
            <a:avLst/>
          </a:prstGeom>
          <a:noFill/>
        </p:spPr>
        <p:txBody>
          <a:bodyPr wrap="none" rtlCol="0">
            <a:spAutoFit/>
          </a:bodyPr>
          <a:lstStyle/>
          <a:p>
            <a:r>
              <a:rPr lang="en-US" sz="2400" dirty="0" smtClean="0"/>
              <a:t>Occipital cortex = Area for</a:t>
            </a:r>
          </a:p>
          <a:p>
            <a:r>
              <a:rPr lang="en-US" sz="2400" dirty="0" smtClean="0"/>
              <a:t>responding to visual stimuli</a:t>
            </a:r>
            <a:endParaRPr lang="en-US" sz="24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34126"/>
            <a:ext cx="8229600" cy="1143000"/>
          </a:xfrm>
        </p:spPr>
        <p:txBody>
          <a:bodyPr/>
          <a:lstStyle/>
          <a:p>
            <a:r>
              <a:rPr lang="en-US" dirty="0" smtClean="0"/>
              <a:t> </a:t>
            </a:r>
            <a:endParaRPr lang="en-US" dirty="0"/>
          </a:p>
        </p:txBody>
      </p:sp>
      <p:pic>
        <p:nvPicPr>
          <p:cNvPr id="8" name="Picture 7" descr="Screen shot 2011-10-22 at 4.00.17 PM science reading key to groups.png"/>
          <p:cNvPicPr>
            <a:picLocks noChangeAspect="1"/>
          </p:cNvPicPr>
          <p:nvPr/>
        </p:nvPicPr>
        <p:blipFill>
          <a:blip r:embed="rId3"/>
          <a:stretch>
            <a:fillRect/>
          </a:stretch>
        </p:blipFill>
        <p:spPr>
          <a:xfrm>
            <a:off x="5575299" y="3392898"/>
            <a:ext cx="3734475" cy="2207802"/>
          </a:xfrm>
          <a:prstGeom prst="rect">
            <a:avLst/>
          </a:prstGeom>
        </p:spPr>
      </p:pic>
      <p:sp>
        <p:nvSpPr>
          <p:cNvPr id="7" name="TextBox 6"/>
          <p:cNvSpPr txBox="1"/>
          <p:nvPr/>
        </p:nvSpPr>
        <p:spPr>
          <a:xfrm>
            <a:off x="6578600" y="2832100"/>
            <a:ext cx="1085754" cy="461665"/>
          </a:xfrm>
          <a:prstGeom prst="rect">
            <a:avLst/>
          </a:prstGeom>
          <a:noFill/>
        </p:spPr>
        <p:txBody>
          <a:bodyPr wrap="none" rtlCol="0">
            <a:spAutoFit/>
          </a:bodyPr>
          <a:lstStyle/>
          <a:p>
            <a:r>
              <a:rPr lang="en-US" sz="2400" dirty="0" smtClean="0"/>
              <a:t>Groups</a:t>
            </a:r>
            <a:endParaRPr lang="en-US" sz="2400" dirty="0"/>
          </a:p>
        </p:txBody>
      </p:sp>
      <p:pic>
        <p:nvPicPr>
          <p:cNvPr id="10" name="Picture 9" descr="Screen shot 2011-10-22 at 4.22.21 PM VWFA.png"/>
          <p:cNvPicPr>
            <a:picLocks noChangeAspect="1"/>
          </p:cNvPicPr>
          <p:nvPr/>
        </p:nvPicPr>
        <p:blipFill>
          <a:blip r:embed="rId4"/>
          <a:stretch>
            <a:fillRect/>
          </a:stretch>
        </p:blipFill>
        <p:spPr>
          <a:xfrm>
            <a:off x="38100" y="1352550"/>
            <a:ext cx="5270500" cy="5619750"/>
          </a:xfrm>
          <a:prstGeom prst="rect">
            <a:avLst/>
          </a:prstGeom>
        </p:spPr>
      </p:pic>
      <p:sp>
        <p:nvSpPr>
          <p:cNvPr id="11" name="TextBox 10"/>
          <p:cNvSpPr txBox="1"/>
          <p:nvPr/>
        </p:nvSpPr>
        <p:spPr>
          <a:xfrm>
            <a:off x="482600" y="165100"/>
            <a:ext cx="8087671" cy="954107"/>
          </a:xfrm>
          <a:prstGeom prst="rect">
            <a:avLst/>
          </a:prstGeom>
          <a:noFill/>
        </p:spPr>
        <p:txBody>
          <a:bodyPr wrap="none" rtlCol="0">
            <a:spAutoFit/>
          </a:bodyPr>
          <a:lstStyle/>
          <a:p>
            <a:r>
              <a:rPr lang="en-US" sz="3200" dirty="0" smtClean="0"/>
              <a:t>How learning to read changes cortical networks</a:t>
            </a:r>
          </a:p>
          <a:p>
            <a:r>
              <a:rPr lang="en-US" sz="2400" dirty="0" smtClean="0"/>
              <a:t>                            (</a:t>
            </a:r>
            <a:r>
              <a:rPr lang="en-US" sz="2400" dirty="0" err="1" smtClean="0"/>
              <a:t>Dehaene</a:t>
            </a:r>
            <a:r>
              <a:rPr lang="en-US" sz="2400" dirty="0" smtClean="0"/>
              <a:t> et al., 2010, </a:t>
            </a:r>
            <a:r>
              <a:rPr lang="en-US" sz="2400" i="1" dirty="0" smtClean="0"/>
              <a:t>Science</a:t>
            </a:r>
            <a:r>
              <a:rPr lang="en-US" sz="2400" dirty="0" smtClean="0"/>
              <a:t>)</a:t>
            </a:r>
            <a:endParaRPr lang="en-US" sz="2400" dirty="0"/>
          </a:p>
        </p:txBody>
      </p:sp>
      <p:sp>
        <p:nvSpPr>
          <p:cNvPr id="12" name="Rectangle 11"/>
          <p:cNvSpPr/>
          <p:nvPr/>
        </p:nvSpPr>
        <p:spPr>
          <a:xfrm>
            <a:off x="457200" y="2023765"/>
            <a:ext cx="4660900" cy="5797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1066800" y="2019300"/>
            <a:ext cx="7558980" cy="461665"/>
          </a:xfrm>
          <a:prstGeom prst="rect">
            <a:avLst/>
          </a:prstGeom>
          <a:noFill/>
        </p:spPr>
        <p:txBody>
          <a:bodyPr wrap="none" rtlCol="0">
            <a:spAutoFit/>
          </a:bodyPr>
          <a:lstStyle/>
          <a:p>
            <a:r>
              <a:rPr lang="en-US" sz="2400" dirty="0" smtClean="0"/>
              <a:t>Visual Word Form Area = Area of cortex for reading words   </a:t>
            </a:r>
            <a:endParaRPr lang="en-US" sz="24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362"/>
            <a:ext cx="8229600" cy="1143000"/>
          </a:xfrm>
        </p:spPr>
        <p:txBody>
          <a:bodyPr>
            <a:noAutofit/>
          </a:bodyPr>
          <a:lstStyle/>
          <a:p>
            <a:r>
              <a:rPr lang="en-US" sz="3600" dirty="0" smtClean="0">
                <a:solidFill>
                  <a:srgbClr val="FF0000"/>
                </a:solidFill>
              </a:rPr>
              <a:t>Possible neural cost of recruiting the Visual Word Form Area (VWFA) for reading</a:t>
            </a:r>
            <a:endParaRPr lang="en-US" sz="3600" dirty="0">
              <a:solidFill>
                <a:srgbClr val="FF0000"/>
              </a:solidFill>
            </a:endParaRPr>
          </a:p>
        </p:txBody>
      </p:sp>
      <p:sp>
        <p:nvSpPr>
          <p:cNvPr id="3" name="Content Placeholder 2"/>
          <p:cNvSpPr>
            <a:spLocks noGrp="1"/>
          </p:cNvSpPr>
          <p:nvPr>
            <p:ph idx="1"/>
          </p:nvPr>
        </p:nvSpPr>
        <p:spPr>
          <a:xfrm>
            <a:off x="0" y="1409700"/>
            <a:ext cx="9144000" cy="4525963"/>
          </a:xfrm>
        </p:spPr>
        <p:txBody>
          <a:bodyPr>
            <a:noAutofit/>
          </a:bodyPr>
          <a:lstStyle/>
          <a:p>
            <a:r>
              <a:rPr lang="en-US" sz="2800" dirty="0" smtClean="0"/>
              <a:t>VWFA also plays important role in responding to faces and other visual stimuli.  (started long before reading evolved)</a:t>
            </a:r>
          </a:p>
          <a:p>
            <a:r>
              <a:rPr lang="en-US" sz="2800" dirty="0" smtClean="0">
                <a:solidFill>
                  <a:srgbClr val="FF0000"/>
                </a:solidFill>
              </a:rPr>
              <a:t>Competition hypothesis: </a:t>
            </a:r>
            <a:r>
              <a:rPr lang="en-US" sz="2800" dirty="0" smtClean="0"/>
              <a:t>Decreased neural response to other visual stimuli with increase in reading performance</a:t>
            </a:r>
          </a:p>
          <a:p>
            <a:r>
              <a:rPr lang="en-US" sz="2800" dirty="0" smtClean="0"/>
              <a:t>In fact, significant decrease in neural response to faces in VWFA and several other brain areas as reading skill increased; this decrease in neural response to faces was larger than the response to any other visual stimulus.</a:t>
            </a:r>
          </a:p>
          <a:p>
            <a:r>
              <a:rPr lang="en-US" sz="2800" dirty="0" smtClean="0">
                <a:solidFill>
                  <a:srgbClr val="FF0000"/>
                </a:solidFill>
              </a:rPr>
              <a:t>Early schooling/early literacy (vs. adult-acquired literacy) </a:t>
            </a:r>
            <a:r>
              <a:rPr lang="en-US" sz="2800" dirty="0" smtClean="0"/>
              <a:t>had big effect on reducing neural response to faces in the VWFA.</a:t>
            </a:r>
          </a:p>
          <a:p>
            <a:pPr>
              <a:buNone/>
            </a:pPr>
            <a:r>
              <a:rPr lang="en-US" sz="2800" dirty="0" smtClean="0"/>
              <a:t>.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But………………</a:t>
            </a:r>
            <a:endParaRPr lang="en-US" dirty="0">
              <a:solidFill>
                <a:srgbClr val="FF0000"/>
              </a:solidFill>
            </a:endParaRPr>
          </a:p>
        </p:txBody>
      </p:sp>
      <p:sp>
        <p:nvSpPr>
          <p:cNvPr id="3" name="Content Placeholder 2"/>
          <p:cNvSpPr>
            <a:spLocks noGrp="1"/>
          </p:cNvSpPr>
          <p:nvPr>
            <p:ph idx="1"/>
          </p:nvPr>
        </p:nvSpPr>
        <p:spPr>
          <a:xfrm>
            <a:off x="457200" y="1676400"/>
            <a:ext cx="8229600" cy="4525963"/>
          </a:xfrm>
        </p:spPr>
        <p:txBody>
          <a:bodyPr>
            <a:normAutofit fontScale="92500" lnSpcReduction="20000"/>
          </a:bodyPr>
          <a:lstStyle/>
          <a:p>
            <a:r>
              <a:rPr lang="en-US" dirty="0" smtClean="0">
                <a:solidFill>
                  <a:srgbClr val="FF0000"/>
                </a:solidFill>
              </a:rPr>
              <a:t>these losses were counterbalanced</a:t>
            </a:r>
            <a:r>
              <a:rPr lang="en-US" dirty="0" smtClean="0"/>
              <a:t> by increased neural responding to faces in some other areas of the brain, as well as a shift from left to right hemisphere in the visual cortex.</a:t>
            </a:r>
          </a:p>
          <a:p>
            <a:r>
              <a:rPr lang="en-US" dirty="0" smtClean="0"/>
              <a:t>The net result was that </a:t>
            </a:r>
            <a:r>
              <a:rPr lang="en-US" dirty="0" smtClean="0">
                <a:solidFill>
                  <a:srgbClr val="FF0000"/>
                </a:solidFill>
              </a:rPr>
              <a:t>literates had more brain regions that were more differentiated by function.  </a:t>
            </a:r>
          </a:p>
          <a:p>
            <a:r>
              <a:rPr lang="en-US" dirty="0" smtClean="0"/>
              <a:t>Nonetheless, the authors of the study say that they will explore in future research “</a:t>
            </a:r>
            <a:r>
              <a:rPr lang="en-US" dirty="0" smtClean="0">
                <a:solidFill>
                  <a:srgbClr val="FF0000"/>
                </a:solidFill>
              </a:rPr>
              <a:t>the intriguing possibility that our face perception abilities suffer in proportion to our reading skills</a:t>
            </a:r>
            <a:r>
              <a:rPr lang="en-US" dirty="0" smtClean="0"/>
              <a:t>.”</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3958</TotalTime>
  <Words>2714</Words>
  <Application>Microsoft Macintosh PowerPoint</Application>
  <PresentationFormat>On-screen Show (4:3)</PresentationFormat>
  <Paragraphs>232</Paragraphs>
  <Slides>37</Slides>
  <Notes>17</Notes>
  <HiddenSlides>0</HiddenSlides>
  <MMClips>0</MMClips>
  <ScaleCrop>false</ScaleCrop>
  <HeadingPairs>
    <vt:vector size="4" baseType="variant">
      <vt:variant>
        <vt:lpstr>Design Template</vt:lpstr>
      </vt:variant>
      <vt:variant>
        <vt:i4>1</vt:i4>
      </vt:variant>
      <vt:variant>
        <vt:lpstr>Slide Titles</vt:lpstr>
      </vt:variant>
      <vt:variant>
        <vt:i4>37</vt:i4>
      </vt:variant>
    </vt:vector>
  </HeadingPairs>
  <TitlesOfParts>
    <vt:vector size="38" baseType="lpstr">
      <vt:lpstr>Office Theme</vt:lpstr>
      <vt:lpstr>How Reading Affects Your Brain &amp; Behavior</vt:lpstr>
      <vt:lpstr>Reading as a medium has both benefits and costs</vt:lpstr>
      <vt:lpstr>Slide 3</vt:lpstr>
      <vt:lpstr> </vt:lpstr>
      <vt:lpstr>Slide 5</vt:lpstr>
      <vt:lpstr>Slide 6</vt:lpstr>
      <vt:lpstr> </vt:lpstr>
      <vt:lpstr>Possible neural cost of recruiting the Visual Word Form Area (VWFA) for reading</vt:lpstr>
      <vt:lpstr>But………………</vt:lpstr>
      <vt:lpstr>Summary of Findings on Effects of Reading on Brain Function  (Dehaene et al., 2010, Nature)</vt:lpstr>
      <vt:lpstr>Effects of reading on brain anatomy (Carreiras et al., 2009)</vt:lpstr>
      <vt:lpstr>Implications</vt:lpstr>
      <vt:lpstr>Effects of reading on behavior</vt:lpstr>
      <vt:lpstr>Effects of reading on behavior</vt:lpstr>
      <vt:lpstr>Reading is associated with reflection. It stimulates creativity. It enhances critical thinking</vt:lpstr>
      <vt:lpstr>Reading is associated with reflection. It stimulates creativity. It enhances critical thinking</vt:lpstr>
      <vt:lpstr>Test of impulsivity/reflection</vt:lpstr>
      <vt:lpstr>Reading is associated with reflection. It stimulates creativity. It enhances critical thinking</vt:lpstr>
      <vt:lpstr>Slide 19</vt:lpstr>
      <vt:lpstr>Reading is associated with reflection. It stimulates creativity. It enhances critical thinking</vt:lpstr>
      <vt:lpstr>Imagination study (Meline, 1976)</vt:lpstr>
      <vt:lpstr>Slide 22</vt:lpstr>
      <vt:lpstr>Definition of creativity</vt:lpstr>
      <vt:lpstr>Results</vt:lpstr>
      <vt:lpstr>Freedom from stimulus: print  (7th grade)</vt:lpstr>
      <vt:lpstr>Transformation: Print vs. video (7th grade)</vt:lpstr>
      <vt:lpstr>Conclusion</vt:lpstr>
      <vt:lpstr>Reading is associated with reflection. It stimulates creativity. It enhances critical thinking</vt:lpstr>
      <vt:lpstr>Longitudinal study of development of critical thinking during the first year of college</vt:lpstr>
      <vt:lpstr>Test of critical thinking</vt:lpstr>
      <vt:lpstr>Test of critical thinking</vt:lpstr>
      <vt:lpstr>Results</vt:lpstr>
      <vt:lpstr>Effects of reading on behavior</vt:lpstr>
      <vt:lpstr>  Social effect of literacy and reading</vt:lpstr>
      <vt:lpstr>So literacy was the first technology to reduce face-to-face interaction. </vt:lpstr>
      <vt:lpstr>Conclusions</vt:lpstr>
      <vt:lpstr>The End!</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Multitasking in a Media-Rich World:  Costs and Benefits</dc:title>
  <dc:creator>greenfield</dc:creator>
  <cp:lastModifiedBy>greenfield</cp:lastModifiedBy>
  <cp:revision>86</cp:revision>
  <dcterms:created xsi:type="dcterms:W3CDTF">2011-10-25T16:52:44Z</dcterms:created>
  <dcterms:modified xsi:type="dcterms:W3CDTF">2011-10-25T16:53:20Z</dcterms:modified>
</cp:coreProperties>
</file>